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367" r:id="rId2"/>
    <p:sldId id="371" r:id="rId3"/>
    <p:sldId id="368" r:id="rId4"/>
    <p:sldId id="405" r:id="rId5"/>
    <p:sldId id="406" r:id="rId6"/>
    <p:sldId id="407" r:id="rId7"/>
    <p:sldId id="408" r:id="rId8"/>
    <p:sldId id="409" r:id="rId9"/>
    <p:sldId id="410" r:id="rId10"/>
    <p:sldId id="411" r:id="rId11"/>
    <p:sldId id="412" r:id="rId12"/>
    <p:sldId id="413" r:id="rId13"/>
    <p:sldId id="372" r:id="rId14"/>
    <p:sldId id="376" r:id="rId15"/>
    <p:sldId id="385" r:id="rId16"/>
    <p:sldId id="386" r:id="rId17"/>
    <p:sldId id="377" r:id="rId18"/>
    <p:sldId id="378" r:id="rId19"/>
    <p:sldId id="379" r:id="rId20"/>
    <p:sldId id="380" r:id="rId21"/>
    <p:sldId id="381" r:id="rId22"/>
    <p:sldId id="382" r:id="rId23"/>
    <p:sldId id="383" r:id="rId24"/>
    <p:sldId id="384" r:id="rId25"/>
    <p:sldId id="387" r:id="rId26"/>
    <p:sldId id="388" r:id="rId27"/>
    <p:sldId id="389" r:id="rId28"/>
    <p:sldId id="390" r:id="rId29"/>
    <p:sldId id="392" r:id="rId30"/>
    <p:sldId id="393" r:id="rId31"/>
    <p:sldId id="394" r:id="rId32"/>
    <p:sldId id="395" r:id="rId33"/>
    <p:sldId id="404" r:id="rId34"/>
    <p:sldId id="397" r:id="rId35"/>
    <p:sldId id="399" r:id="rId36"/>
    <p:sldId id="398" r:id="rId37"/>
    <p:sldId id="400" r:id="rId38"/>
    <p:sldId id="401" r:id="rId39"/>
    <p:sldId id="403" r:id="rId40"/>
    <p:sldId id="402" r:id="rId41"/>
    <p:sldId id="369" r:id="rId42"/>
    <p:sldId id="258" r:id="rId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6393" autoAdjust="0"/>
  </p:normalViewPr>
  <p:slideViewPr>
    <p:cSldViewPr snapToGrid="0" snapToObjects="1" showGuides="1">
      <p:cViewPr varScale="1">
        <p:scale>
          <a:sx n="132" d="100"/>
          <a:sy n="132" d="100"/>
        </p:scale>
        <p:origin x="1014" y="13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DF6B2F8-E390-BD4F-9ACD-789C35D23CE3}" type="datetimeFigureOut">
              <a:rPr lang="en-US" smtClean="0"/>
              <a:t>8/6/2021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D0A0C1-BF67-B440-B7AD-B68AAB032928}" type="slidenum">
              <a:rPr lang="en-US" smtClean="0"/>
              <a:t>‹#›</a:t>
            </a:fld>
            <a:endParaRPr lang="en-US"/>
          </a:p>
        </p:txBody>
      </p:sp>
    </p:spTree>
    <p:extLst>
      <p:ext uri="{BB962C8B-B14F-4D97-AF65-F5344CB8AC3E}">
        <p14:creationId xmlns:p14="http://schemas.microsoft.com/office/powerpoint/2010/main" val="5220041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FF8F81-D7B9-424E-B993-6D09B3871A4E}" type="datetimeFigureOut">
              <a:rPr lang="en-US" smtClean="0"/>
              <a:t>8/6/2021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3067B3-3AE6-DD4A-9E3D-C999AB3971A1}" type="slidenum">
              <a:rPr lang="en-US" smtClean="0"/>
              <a:t>‹#›</a:t>
            </a:fld>
            <a:endParaRPr lang="en-US"/>
          </a:p>
        </p:txBody>
      </p:sp>
    </p:spTree>
    <p:extLst>
      <p:ext uri="{BB962C8B-B14F-4D97-AF65-F5344CB8AC3E}">
        <p14:creationId xmlns:p14="http://schemas.microsoft.com/office/powerpoint/2010/main" val="86950464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3</a:t>
            </a:fld>
            <a:endParaRPr lang="en-US"/>
          </a:p>
        </p:txBody>
      </p:sp>
    </p:spTree>
    <p:extLst>
      <p:ext uri="{BB962C8B-B14F-4D97-AF65-F5344CB8AC3E}">
        <p14:creationId xmlns:p14="http://schemas.microsoft.com/office/powerpoint/2010/main" val="33384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https://www.youtube.com/watch?v=l1CnULyZLro&amp;list=PLw-L1SGSvTEcBzw9FsP5UFWqrErzS2jE2&amp;index=4</a:t>
            </a:r>
          </a:p>
          <a:p>
            <a:r>
              <a:rPr lang="en-US" dirty="0" smtClean="0"/>
              <a:t>https://www.youtube.com/watch?v=Zxy_UYIQk1c&amp;list=PLw-L1SGSvTEcBzw9FsP5UFWqrErzS2jE2&amp;index=5</a:t>
            </a:r>
          </a:p>
          <a:p>
            <a:r>
              <a:rPr lang="en-US" dirty="0" smtClean="0"/>
              <a:t>https://www.youtube.com/watch?v=l1CnULyZLro&amp;list=PLw-L1SGSvTEcBzw9FsP5UFWqrErzS2jE2&amp;index=6</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4</a:t>
            </a:fld>
            <a:endParaRPr lang="en-US"/>
          </a:p>
        </p:txBody>
      </p:sp>
    </p:spTree>
    <p:extLst>
      <p:ext uri="{BB962C8B-B14F-4D97-AF65-F5344CB8AC3E}">
        <p14:creationId xmlns:p14="http://schemas.microsoft.com/office/powerpoint/2010/main" val="41193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baseline="0" dirty="0" smtClean="0"/>
              <a:t> 1.1 sẽ thực hiện tranfser từng file 1, thông qua 1 connection, điều này khiến client mất rất nhiều time để lấy hết được các file về và hiển thị.</a:t>
            </a:r>
          </a:p>
          <a:p>
            <a:r>
              <a:rPr lang="en-US" baseline="0" dirty="0" smtClean="0"/>
              <a:t>Browser có thể work around bằng cách tạo nhiều connection và transfer mỗi file trên 1 connection để tăng tốc độ, tuy nhiên việc tạo ra </a:t>
            </a:r>
            <a:r>
              <a:rPr lang="en-US" baseline="0" dirty="0" smtClean="0"/>
              <a:t> và duy trì </a:t>
            </a:r>
            <a:r>
              <a:rPr lang="en-US" baseline="0" dirty="0" smtClean="0"/>
              <a:t>nhiều connection sẽ làm tốn tài nguyên của cả client lẫn server</a:t>
            </a:r>
          </a:p>
          <a:p>
            <a:r>
              <a:rPr lang="en-US" baseline="0" dirty="0" smtClean="0"/>
              <a:t>HTTP2 sinh ra cơ chế multiplexing over single connection, http2 tạo ra 1 khái niệm stream id giúp transfer multi file with one connection, tăng tốc độ load data giữa client và server</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7</a:t>
            </a:fld>
            <a:endParaRPr lang="en-US"/>
          </a:p>
        </p:txBody>
      </p:sp>
    </p:spTree>
    <p:extLst>
      <p:ext uri="{BB962C8B-B14F-4D97-AF65-F5344CB8AC3E}">
        <p14:creationId xmlns:p14="http://schemas.microsoft.com/office/powerpoint/2010/main" val="1599480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Ưu</a:t>
            </a:r>
          </a:p>
          <a:p>
            <a:r>
              <a:rPr lang="en-US" dirty="0" smtClean="0"/>
              <a:t>Server</a:t>
            </a:r>
            <a:r>
              <a:rPr lang="en-US" baseline="0" dirty="0" smtClean="0"/>
              <a:t> push: Khi client request file index.html, server sẽ trả về file đồng thời check nội dung file index.html cần dùng file style1.css, script1.js, image1.png thì server sẽ tự động push 3 file đó về cho server luôn mà k cần chờ client request</a:t>
            </a:r>
          </a:p>
          <a:p>
            <a:r>
              <a:rPr lang="en-US" baseline="0" dirty="0" smtClean="0"/>
              <a:t>Compression(Headers and Data): Header và Data của request sẽ được nén nhỏ lại trước khi gửi đi</a:t>
            </a:r>
          </a:p>
          <a:p>
            <a:r>
              <a:rPr lang="en-US" baseline="0" dirty="0" smtClean="0"/>
              <a:t>Secure by default: Http2 không chạy trên cổng 80 mà mặc định chạy trên 443 vs mã hóa TLS</a:t>
            </a:r>
          </a:p>
          <a:p>
            <a:r>
              <a:rPr lang="en-US" baseline="0" dirty="0" smtClean="0"/>
              <a:t>Protocol Negotiation during TLS: tự động check và chuyển thành http2 trong quá trình bắt tay nếu cả 2 cùng hỗ trợ http2</a:t>
            </a:r>
          </a:p>
          <a:p>
            <a:r>
              <a:rPr lang="en-US" baseline="0" dirty="0" smtClean="0"/>
              <a:t>Lưu ý: Server push có thể hoạt động k chính xác nếu config sai</a:t>
            </a:r>
          </a:p>
          <a:p>
            <a:r>
              <a:rPr lang="en-US" baseline="0" dirty="0" smtClean="0"/>
              <a:t>Có thể bị chậm hơn nếu mix Http1 và Http2</a:t>
            </a:r>
          </a:p>
        </p:txBody>
      </p:sp>
      <p:sp>
        <p:nvSpPr>
          <p:cNvPr id="4" name="Slide Number Placeholder 3"/>
          <p:cNvSpPr>
            <a:spLocks noGrp="1"/>
          </p:cNvSpPr>
          <p:nvPr>
            <p:ph type="sldNum" sz="quarter" idx="10"/>
          </p:nvPr>
        </p:nvSpPr>
        <p:spPr/>
        <p:txBody>
          <a:bodyPr/>
          <a:lstStyle/>
          <a:p>
            <a:fld id="{2B3067B3-3AE6-DD4A-9E3D-C999AB3971A1}" type="slidenum">
              <a:rPr lang="en-US" smtClean="0"/>
              <a:t>8</a:t>
            </a:fld>
            <a:endParaRPr lang="en-US"/>
          </a:p>
        </p:txBody>
      </p:sp>
    </p:spTree>
    <p:extLst>
      <p:ext uri="{BB962C8B-B14F-4D97-AF65-F5344CB8AC3E}">
        <p14:creationId xmlns:p14="http://schemas.microsoft.com/office/powerpoint/2010/main" val="2616999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HTTP2</a:t>
            </a:r>
            <a:r>
              <a:rPr lang="en-US" baseline="0" dirty="0" smtClean="0"/>
              <a:t> truyền các stream packages của tất cả các streams bằng giao thức TCP trên 1 connections, nếu có 1 package bị lỗi thì tất cả các gói tin còn lại(kể cả packages k lỗi) sẽ phải chờ hệ thống gửi lại packages đó.</a:t>
            </a:r>
          </a:p>
          <a:p>
            <a:r>
              <a:rPr lang="en-US" baseline="0" dirty="0" smtClean="0"/>
              <a:t>Điểm yếu đó là vấn đề của giao thức TCP, nên để cải thiện vấn đề đó, các kỹ sư google đã cải tiến giao tức UDP kết hợp vs connection id, cơ chế truyền dẫn tin cậy và xử lý lỗi trên đường truyền để tạo ra giao thức QUIC.</a:t>
            </a:r>
          </a:p>
          <a:p>
            <a:r>
              <a:rPr lang="en-US" baseline="0" dirty="0" smtClean="0"/>
              <a:t>Các stream truyền dẫn dữ liệu hoàn toàn độc lập vs các stream còn lại, nếu 1 stream bị lỗi thì các stream khác vẫn hoạt động bình thường.</a:t>
            </a:r>
          </a:p>
          <a:p>
            <a:r>
              <a:rPr lang="en-US" baseline="0" dirty="0" smtClean="0"/>
              <a:t>Tham khảo TCP: https://www.youtube.com/watch?v=DC5SLPzwiro&amp;list=PLw-L1SGSvTEcBzw9FsP5UFWqrErzS2jE2&amp;index=3</a:t>
            </a:r>
          </a:p>
          <a:p>
            <a:r>
              <a:rPr lang="en-US" baseline="0" dirty="0" smtClean="0"/>
              <a:t>Tham khảo UDP: https://www.youtube.com/watch?v=Ns8g02cHNk8&amp;list=PLw-L1SGSvTEcBzw9FsP5UFWqrErzS2jE2&amp;index=4</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9</a:t>
            </a:fld>
            <a:endParaRPr lang="en-US"/>
          </a:p>
        </p:txBody>
      </p:sp>
    </p:spTree>
    <p:extLst>
      <p:ext uri="{BB962C8B-B14F-4D97-AF65-F5344CB8AC3E}">
        <p14:creationId xmlns:p14="http://schemas.microsoft.com/office/powerpoint/2010/main" val="3640819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Với</a:t>
            </a:r>
            <a:r>
              <a:rPr lang="en-US" baseline="0" dirty="0" smtClean="0"/>
              <a:t> HTTP2 dùng TCP thì để giao tiếp thì sẽ phải dùng cơ chế bắt tay 3 bước và thêm 1 số bước để xác thực và định danh. Tuy nhiên với HTTP3 sử dụng QUIC thì tất cả các việc này chỉ diễn ra trong 1 bước duy nhất, tất cả thông tin về truy vấn và xác thực cần thiết sẽ được truyền đi trong 1 request duy nhất, và kết quả sẽ được trả về trong 1 bước duy nhất, việc này cải thiện đáng kể tốc độ so vs TCP</a:t>
            </a:r>
          </a:p>
          <a:p>
            <a:r>
              <a:rPr lang="en-US" baseline="0" dirty="0" smtClean="0"/>
              <a:t>Quá trình này trong QUIC được gọi là 0-RTT Handshake.</a:t>
            </a:r>
          </a:p>
          <a:p>
            <a:r>
              <a:rPr lang="en-US" baseline="0" dirty="0" smtClean="0"/>
              <a:t>Hiện nay các ứng dụng của google đã chuyển sang HTTP3 ví dụ Youtube, Driver, Google.com...vv</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10</a:t>
            </a:fld>
            <a:endParaRPr lang="en-US"/>
          </a:p>
        </p:txBody>
      </p:sp>
    </p:spTree>
    <p:extLst>
      <p:ext uri="{BB962C8B-B14F-4D97-AF65-F5344CB8AC3E}">
        <p14:creationId xmlns:p14="http://schemas.microsoft.com/office/powerpoint/2010/main" val="1497767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XML là viết tắt của Extensible Markup Language.</a:t>
            </a:r>
            <a:endParaRPr lang="en-US" dirty="0" smtClean="0"/>
          </a:p>
          <a:p>
            <a:r>
              <a:rPr lang="vi-VN" dirty="0" smtClean="0"/>
              <a:t>XML là một định dạng rất phổ biến và thường được sử dụng để chia sẻ dữ liệu trên internet</a:t>
            </a:r>
          </a:p>
          <a:p>
            <a:r>
              <a:rPr lang="vi-VN" dirty="0" smtClean="0"/>
              <a:t>Các trang web thường xuyên cập nhật nội dung của họ, chẳng hạn như trang web tin tức hoặc blog, thường cung cấp nguồn cấp dữ liệu XML để các chương trình bên ngoài có thể theo kịp các thay đổi nội dung</a:t>
            </a:r>
            <a:endParaRPr lang="en-US" dirty="0" smtClean="0"/>
          </a:p>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17</a:t>
            </a:fld>
            <a:endParaRPr lang="en-US"/>
          </a:p>
        </p:txBody>
      </p:sp>
    </p:spTree>
    <p:extLst>
      <p:ext uri="{BB962C8B-B14F-4D97-AF65-F5344CB8AC3E}">
        <p14:creationId xmlns:p14="http://schemas.microsoft.com/office/powerpoint/2010/main" val="1767249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3067B3-3AE6-DD4A-9E3D-C999AB3971A1}" type="slidenum">
              <a:rPr lang="en-US" smtClean="0"/>
              <a:t>42</a:t>
            </a:fld>
            <a:endParaRPr lang="en-US"/>
          </a:p>
        </p:txBody>
      </p:sp>
    </p:spTree>
    <p:extLst>
      <p:ext uri="{BB962C8B-B14F-4D97-AF65-F5344CB8AC3E}">
        <p14:creationId xmlns:p14="http://schemas.microsoft.com/office/powerpoint/2010/main" val="639896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9" y="0"/>
            <a:ext cx="9124122" cy="5143500"/>
          </a:xfrm>
          <a:prstGeom prst="rect">
            <a:avLst/>
          </a:prstGeom>
        </p:spPr>
      </p:pic>
      <p:sp>
        <p:nvSpPr>
          <p:cNvPr id="2" name="Title 1"/>
          <p:cNvSpPr>
            <a:spLocks noGrp="1"/>
          </p:cNvSpPr>
          <p:nvPr>
            <p:ph type="ctrTitle"/>
          </p:nvPr>
        </p:nvSpPr>
        <p:spPr>
          <a:xfrm>
            <a:off x="171450" y="1743789"/>
            <a:ext cx="6179344" cy="678021"/>
          </a:xfrm>
        </p:spPr>
        <p:txBody>
          <a:bodyPr>
            <a:noAutofit/>
          </a:bodyPr>
          <a:lstStyle>
            <a:lvl1pPr algn="l">
              <a:defRPr sz="3200">
                <a:solidFill>
                  <a:srgbClr val="FF66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71450" y="2571750"/>
            <a:ext cx="6179344" cy="434975"/>
          </a:xfrm>
        </p:spPr>
        <p:txBody>
          <a:bodyPr>
            <a:normAutofit/>
          </a:bodyPr>
          <a:lstStyle>
            <a:lvl1pPr marL="0" indent="0" algn="l">
              <a:buNone/>
              <a:defRPr sz="2000" i="1">
                <a:solidFill>
                  <a:srgbClr val="99CC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171450" y="4767263"/>
            <a:ext cx="1367315" cy="273844"/>
          </a:xfrm>
        </p:spPr>
        <p:txBody>
          <a:bodyPr/>
          <a:lstStyle/>
          <a:p>
            <a:fld id="{63A9D870-3F93-4B8A-8AC9-9D3B4FB155C2}" type="datetime1">
              <a:rPr lang="en-US" smtClean="0"/>
              <a:t>8/6/2021</a:t>
            </a:fld>
            <a:endParaRPr lang="en-US"/>
          </a:p>
        </p:txBody>
      </p:sp>
      <p:sp>
        <p:nvSpPr>
          <p:cNvPr id="5" name="Footer Placeholder 4"/>
          <p:cNvSpPr>
            <a:spLocks noGrp="1"/>
          </p:cNvSpPr>
          <p:nvPr>
            <p:ph type="ftr" sz="quarter" idx="11"/>
          </p:nvPr>
        </p:nvSpPr>
        <p:spPr>
          <a:xfrm>
            <a:off x="1868557" y="4767263"/>
            <a:ext cx="6139587" cy="273844"/>
          </a:xfrm>
        </p:spPr>
        <p:txBody>
          <a:bodyPr/>
          <a:lstStyle/>
          <a:p>
            <a:r>
              <a:rPr lang="en-US" smtClean="0"/>
              <a:t>09e-BM/DT/FSOFT - ©FPT SOFTWARE – Fresher Academy - Internal Use</a:t>
            </a:r>
            <a:endParaRPr lang="en-US" dirty="0"/>
          </a:p>
        </p:txBody>
      </p:sp>
      <p:sp>
        <p:nvSpPr>
          <p:cNvPr id="6" name="Slide Number Placeholder 5"/>
          <p:cNvSpPr>
            <a:spLocks noGrp="1"/>
          </p:cNvSpPr>
          <p:nvPr>
            <p:ph type="sldNum" sz="quarter" idx="12"/>
          </p:nvPr>
        </p:nvSpPr>
        <p:spPr>
          <a:xfrm>
            <a:off x="8122444" y="4767263"/>
            <a:ext cx="564356" cy="273844"/>
          </a:xfrm>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81376006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8606" y="0"/>
            <a:ext cx="6885520" cy="644057"/>
          </a:xfrm>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22262636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76789B-5D05-4E47-B9C1-C0FFAEB67DE3}" type="datetime1">
              <a:rPr lang="en-US" smtClean="0"/>
              <a:t>8/6/2021</a:t>
            </a:fld>
            <a:endParaRPr lang="en-US"/>
          </a:p>
        </p:txBody>
      </p:sp>
      <p:sp>
        <p:nvSpPr>
          <p:cNvPr id="4" name="Footer Placeholder 3"/>
          <p:cNvSpPr>
            <a:spLocks noGrp="1"/>
          </p:cNvSpPr>
          <p:nvPr>
            <p:ph type="ftr" sz="quarter" idx="11"/>
          </p:nvPr>
        </p:nvSpPr>
        <p:spPr/>
        <p:txBody>
          <a:bodyPr/>
          <a:lstStyle/>
          <a:p>
            <a:r>
              <a:rPr lang="en-US" smtClean="0"/>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1454171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42912" y="3305176"/>
            <a:ext cx="8458199" cy="1021556"/>
          </a:xfrm>
        </p:spPr>
        <p:txBody>
          <a:bodyPr anchor="t"/>
          <a:lstStyle>
            <a:lvl1pPr algn="l">
              <a:defRPr sz="3200" b="1" cap="all">
                <a:solidFill>
                  <a:schemeClr val="accent6">
                    <a:lumMod val="75000"/>
                  </a:schemeClr>
                </a:solidFill>
              </a:defRPr>
            </a:lvl1pPr>
          </a:lstStyle>
          <a:p>
            <a:endParaRPr lang="en-US"/>
          </a:p>
        </p:txBody>
      </p:sp>
      <p:sp>
        <p:nvSpPr>
          <p:cNvPr id="3" name="Text Placeholder 2"/>
          <p:cNvSpPr>
            <a:spLocks noGrp="1"/>
          </p:cNvSpPr>
          <p:nvPr>
            <p:ph type="body" idx="1"/>
          </p:nvPr>
        </p:nvSpPr>
        <p:spPr>
          <a:xfrm>
            <a:off x="442912" y="2180035"/>
            <a:ext cx="8458199"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42913" y="4767263"/>
            <a:ext cx="1203007" cy="273844"/>
          </a:xfrm>
        </p:spPr>
        <p:txBody>
          <a:bodyPr/>
          <a:lstStyle/>
          <a:p>
            <a:fld id="{95690783-B5B6-43F6-9D05-1F8793B02117}"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101932291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78606" y="900113"/>
            <a:ext cx="4217194" cy="37719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252912" cy="37719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2AB3E9-7592-48AC-A218-7AC85EB51A08}" type="datetime1">
              <a:rPr lang="en-US" smtClean="0"/>
              <a:t>8/6/2021</a:t>
            </a:fld>
            <a:endParaRPr lang="en-US"/>
          </a:p>
        </p:txBody>
      </p:sp>
      <p:sp>
        <p:nvSpPr>
          <p:cNvPr id="6" name="Footer Placeholder 5"/>
          <p:cNvSpPr>
            <a:spLocks noGrp="1"/>
          </p:cNvSpPr>
          <p:nvPr>
            <p:ph type="ftr" sz="quarter" idx="11"/>
          </p:nvPr>
        </p:nvSpPr>
        <p:spPr/>
        <p:txBody>
          <a:bodyPr/>
          <a:lstStyle/>
          <a:p>
            <a:r>
              <a:rPr lang="en-US" smtClean="0"/>
              <a:t>09e-BM/DT/FSOFT - ©FPT SOFTWARE – Fresher Academy - Internal Use</a:t>
            </a:r>
            <a:endParaRPr lang="en-US"/>
          </a:p>
        </p:txBody>
      </p:sp>
      <p:sp>
        <p:nvSpPr>
          <p:cNvPr id="7" name="Slide Number Placeholder 6"/>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201844950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76789B-5D05-4E47-B9C1-C0FFAEB67DE3}" type="datetime1">
              <a:rPr lang="en-US" smtClean="0"/>
              <a:t>8/6/2021</a:t>
            </a:fld>
            <a:endParaRPr lang="en-US"/>
          </a:p>
        </p:txBody>
      </p:sp>
      <p:sp>
        <p:nvSpPr>
          <p:cNvPr id="4" name="Footer Placeholder 3"/>
          <p:cNvSpPr>
            <a:spLocks noGrp="1"/>
          </p:cNvSpPr>
          <p:nvPr>
            <p:ph type="ftr" sz="quarter" idx="11"/>
          </p:nvPr>
        </p:nvSpPr>
        <p:spPr/>
        <p:txBody>
          <a:bodyPr/>
          <a:lstStyle/>
          <a:p>
            <a:r>
              <a:rPr lang="en-US" smtClean="0"/>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a:t>
            </a:fld>
            <a:endParaRPr lang="en-US"/>
          </a:p>
        </p:txBody>
      </p:sp>
      <p:sp>
        <p:nvSpPr>
          <p:cNvPr id="6" name="Content Placeholder 2"/>
          <p:cNvSpPr>
            <a:spLocks noGrp="1"/>
          </p:cNvSpPr>
          <p:nvPr>
            <p:ph sz="half" idx="1"/>
          </p:nvPr>
        </p:nvSpPr>
        <p:spPr>
          <a:xfrm>
            <a:off x="278606" y="900113"/>
            <a:ext cx="4217194" cy="2221706"/>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3"/>
          <p:cNvSpPr>
            <a:spLocks noGrp="1"/>
          </p:cNvSpPr>
          <p:nvPr>
            <p:ph sz="half" idx="2"/>
          </p:nvPr>
        </p:nvSpPr>
        <p:spPr>
          <a:xfrm>
            <a:off x="4648200" y="900113"/>
            <a:ext cx="4252912" cy="2221706"/>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3"/>
          </p:nvPr>
        </p:nvSpPr>
        <p:spPr>
          <a:xfrm>
            <a:off x="278606" y="3258343"/>
            <a:ext cx="8622506" cy="1349375"/>
          </a:xfrm>
        </p:spPr>
        <p:txBody>
          <a:bodyPr>
            <a:noAutofit/>
          </a:bodyPr>
          <a:lstStyle>
            <a:lvl1pPr>
              <a:defRPr sz="2000"/>
            </a:lvl1pPr>
            <a:lvl2pPr marL="457200" indent="0">
              <a:buNone/>
              <a:defRPr sz="1800"/>
            </a:lvl2pPr>
            <a:lvl3pPr>
              <a:defRPr sz="1600"/>
            </a:lvl3pPr>
            <a:lvl4pPr>
              <a:defRPr sz="1400"/>
            </a:lvl4pPr>
            <a:lvl5pPr>
              <a:defRPr sz="1400"/>
            </a:lvl5pPr>
          </a:lstStyle>
          <a:p>
            <a:pPr lvl="0"/>
            <a:r>
              <a:rPr lang="en-US" smtClean="0"/>
              <a:t>Click to edit Master text styles</a:t>
            </a:r>
          </a:p>
        </p:txBody>
      </p:sp>
    </p:spTree>
    <p:extLst>
      <p:ext uri="{BB962C8B-B14F-4D97-AF65-F5344CB8AC3E}">
        <p14:creationId xmlns:p14="http://schemas.microsoft.com/office/powerpoint/2010/main" val="1847149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7162" y="55784"/>
            <a:ext cx="7100888" cy="540688"/>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7161" y="858441"/>
            <a:ext cx="4271963"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7161" y="1338261"/>
            <a:ext cx="4271963" cy="3276601"/>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00575" y="845344"/>
            <a:ext cx="4300537"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00575" y="1325165"/>
            <a:ext cx="4300537" cy="328969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157163" y="4767263"/>
            <a:ext cx="1488758" cy="273844"/>
          </a:xfrm>
        </p:spPr>
        <p:txBody>
          <a:bodyPr/>
          <a:lstStyle/>
          <a:p>
            <a:fld id="{89809214-B0AA-40EF-B713-56DABC867509}" type="datetime1">
              <a:rPr lang="en-US" smtClean="0"/>
              <a:t>8/6/2021</a:t>
            </a:fld>
            <a:endParaRPr lang="en-US"/>
          </a:p>
        </p:txBody>
      </p:sp>
      <p:sp>
        <p:nvSpPr>
          <p:cNvPr id="8" name="Footer Placeholder 7"/>
          <p:cNvSpPr>
            <a:spLocks noGrp="1"/>
          </p:cNvSpPr>
          <p:nvPr>
            <p:ph type="ftr" sz="quarter" idx="11"/>
          </p:nvPr>
        </p:nvSpPr>
        <p:spPr/>
        <p:txBody>
          <a:bodyPr/>
          <a:lstStyle/>
          <a:p>
            <a:r>
              <a:rPr lang="en-US" smtClean="0"/>
              <a:t>09e-BM/DT/FSOFT - ©FPT SOFTWARE – Fresher Academy - Internal Use</a:t>
            </a:r>
            <a:endParaRPr lang="en-US"/>
          </a:p>
        </p:txBody>
      </p:sp>
      <p:sp>
        <p:nvSpPr>
          <p:cNvPr id="9" name="Slide Number Placeholder 8"/>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371065782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778E15-6A1B-4F98-93CA-BDA6731742CD}"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107746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663"/>
            <a:endParaRPr lang="en-US" sz="1350">
              <a:solidFill>
                <a:prstClr val="white"/>
              </a:solidFill>
            </a:endParaRPr>
          </a:p>
        </p:txBody>
      </p:sp>
      <p:sp>
        <p:nvSpPr>
          <p:cNvPr id="4" name="Picture Placeholder 13"/>
          <p:cNvSpPr>
            <a:spLocks noGrp="1"/>
          </p:cNvSpPr>
          <p:nvPr>
            <p:ph type="pic" sz="quarter" idx="13"/>
          </p:nvPr>
        </p:nvSpPr>
        <p:spPr>
          <a:xfrm>
            <a:off x="0" y="0"/>
            <a:ext cx="9161149" cy="5143500"/>
          </a:xfrm>
          <a:effectLst/>
        </p:spPr>
        <p:txBody>
          <a:bodyPr>
            <a:normAutofit/>
          </a:bodyPr>
          <a:lstStyle>
            <a:lvl1pPr marL="0" indent="0">
              <a:buNone/>
              <a:defRPr sz="1575">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622879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9939" y="0"/>
            <a:ext cx="9124122" cy="5143500"/>
          </a:xfrm>
          <a:prstGeom prst="rect">
            <a:avLst/>
          </a:prstGeom>
        </p:spPr>
      </p:pic>
      <p:sp>
        <p:nvSpPr>
          <p:cNvPr id="2" name="Title Placeholder 1"/>
          <p:cNvSpPr>
            <a:spLocks noGrp="1"/>
          </p:cNvSpPr>
          <p:nvPr>
            <p:ph type="title"/>
          </p:nvPr>
        </p:nvSpPr>
        <p:spPr>
          <a:xfrm>
            <a:off x="278606" y="0"/>
            <a:ext cx="6885519" cy="644057"/>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78605" y="850106"/>
            <a:ext cx="8622507" cy="374451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78605" y="4767263"/>
            <a:ext cx="1367315"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276789B-5D05-4E47-B9C1-C0FFAEB67DE3}" type="datetime1">
              <a:rPr lang="en-US" smtClean="0"/>
              <a:t>8/6/2021</a:t>
            </a:fld>
            <a:endParaRPr lang="en-US"/>
          </a:p>
        </p:txBody>
      </p:sp>
      <p:sp>
        <p:nvSpPr>
          <p:cNvPr id="5" name="Footer Placeholder 4"/>
          <p:cNvSpPr>
            <a:spLocks noGrp="1"/>
          </p:cNvSpPr>
          <p:nvPr>
            <p:ph type="ftr" sz="quarter" idx="3"/>
          </p:nvPr>
        </p:nvSpPr>
        <p:spPr>
          <a:xfrm>
            <a:off x="1764506" y="4767263"/>
            <a:ext cx="6372225" cy="273844"/>
          </a:xfrm>
          <a:prstGeom prst="rect">
            <a:avLst/>
          </a:prstGeom>
        </p:spPr>
        <p:txBody>
          <a:bodyPr vert="horz" lIns="91440" tIns="45720" rIns="91440" bIns="45720" rtlCol="0" anchor="ct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lang="en-US" smtClean="0"/>
              <a:t>09e-BM/DT/FSOFT - ©FPT SOFTWARE – Fresher Academy - Internal Use</a:t>
            </a:r>
            <a:endParaRPr lang="en-US" dirty="0"/>
          </a:p>
        </p:txBody>
      </p:sp>
      <p:sp>
        <p:nvSpPr>
          <p:cNvPr id="6" name="Slide Number Placeholder 5"/>
          <p:cNvSpPr>
            <a:spLocks noGrp="1"/>
          </p:cNvSpPr>
          <p:nvPr>
            <p:ph type="sldNum" sz="quarter" idx="4"/>
          </p:nvPr>
        </p:nvSpPr>
        <p:spPr>
          <a:xfrm>
            <a:off x="8229600" y="4767263"/>
            <a:ext cx="671512"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3B08AF7-4237-6949-8335-F63F47C2C8CC}" type="slidenum">
              <a:rPr lang="en-US" smtClean="0"/>
              <a:t>‹#›</a:t>
            </a:fld>
            <a:endParaRPr lang="en-US"/>
          </a:p>
        </p:txBody>
      </p:sp>
    </p:spTree>
    <p:extLst>
      <p:ext uri="{BB962C8B-B14F-4D97-AF65-F5344CB8AC3E}">
        <p14:creationId xmlns:p14="http://schemas.microsoft.com/office/powerpoint/2010/main" val="2986712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52" r:id="rId5"/>
    <p:sldLayoutId id="2147483660" r:id="rId6"/>
    <p:sldLayoutId id="2147483653" r:id="rId7"/>
    <p:sldLayoutId id="2147483658" r:id="rId8"/>
    <p:sldLayoutId id="2147483700" r:id="rId9"/>
  </p:sldLayoutIdLst>
  <p:timing>
    <p:tnLst>
      <p:par>
        <p:cTn id="1" dur="indefinite" restart="never" nodeType="tmRoot"/>
      </p:par>
    </p:tnLst>
  </p:timing>
  <p:hf hdr="0"/>
  <p:txStyles>
    <p:titleStyle>
      <a:lvl1pPr algn="l" defTabSz="4572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Wingdings" panose="05000000000000000000" pitchFamily="2" charset="2"/>
        <a:buChar char="ü"/>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eveloper.android.com/reference/java/net/HttpURLConnection.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teveliles.github.io/comparing_methods_of_xml_parsing_in_android.html" TargetMode="External"/><Relationship Id="rId2" Type="http://schemas.openxmlformats.org/officeDocument/2006/relationships/hyperlink" Target="https://developer.android.com/training/basics/network-ops/xml" TargetMode="External"/><Relationship Id="rId1" Type="http://schemas.openxmlformats.org/officeDocument/2006/relationships/slideLayout" Target="../slideLayouts/slideLayout2.xml"/><Relationship Id="rId4" Type="http://schemas.openxmlformats.org/officeDocument/2006/relationships/hyperlink" Target="https://jsoup.org/"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quare/retrofit" TargetMode="External"/><Relationship Id="rId2" Type="http://schemas.openxmlformats.org/officeDocument/2006/relationships/hyperlink" Target="https://square.github.io/retrofit/"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jsonplaceholder.typicode.com/posts"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hyperlink" Target="http://jsonplaceholder.typicode.com/posts/50/comments" TargetMode="External"/><Relationship Id="rId4" Type="http://schemas.openxmlformats.org/officeDocument/2006/relationships/hyperlink" Target="http://jsonplaceholder.typicode.com/posts?userId=5&amp;_sort=id&amp;_order=desc"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hyperlink" Target="https://www.cloudflare.com/learning/ddos/glossary/hypertext-transfer-protocol-http/"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o7planning.org/10459/android-json-parser" TargetMode="External"/><Relationship Id="rId3" Type="http://schemas.openxmlformats.org/officeDocument/2006/relationships/hyperlink" Target="https://square.github.io/retrofit/" TargetMode="External"/><Relationship Id="rId7" Type="http://schemas.openxmlformats.org/officeDocument/2006/relationships/hyperlink" Target="https://developer.android.com/training/basics/network-ops/xml" TargetMode="External"/><Relationship Id="rId2" Type="http://schemas.openxmlformats.org/officeDocument/2006/relationships/hyperlink" Target="https://github.com/doanpt/android-learing/tree/pokedex" TargetMode="External"/><Relationship Id="rId1" Type="http://schemas.openxmlformats.org/officeDocument/2006/relationships/slideLayout" Target="../slideLayouts/slideLayout2.xml"/><Relationship Id="rId6" Type="http://schemas.openxmlformats.org/officeDocument/2006/relationships/hyperlink" Target="https://developer.android.com/reference/java/net/HttpURLConnection" TargetMode="External"/><Relationship Id="rId5" Type="http://schemas.openxmlformats.org/officeDocument/2006/relationships/hyperlink" Target="https://codinginflow.com/tutorials/android/gson/part-1-simple-serialization-deserialization" TargetMode="External"/><Relationship Id="rId4" Type="http://schemas.openxmlformats.org/officeDocument/2006/relationships/hyperlink" Target="https://codinginflow.com/tutorials/android/retrofit/part-1-simple-get-request"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http2.golang.org/gophertil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3">
            <a:extLst>
              <a:ext uri="{FF2B5EF4-FFF2-40B4-BE49-F238E27FC236}">
                <a16:creationId xmlns:a16="http://schemas.microsoft.com/office/drawing/2014/main" id="{7EAE531D-EC82-40C6-AC4E-198356E5C51E}"/>
              </a:ext>
            </a:extLst>
          </p:cNvPr>
          <p:cNvPicPr>
            <a:picLocks noChangeAspect="1"/>
          </p:cNvPicPr>
          <p:nvPr/>
        </p:nvPicPr>
        <p:blipFill rotWithShape="1">
          <a:blip r:embed="rId2">
            <a:extLst>
              <a:ext uri="{28A0092B-C50C-407E-A947-70E740481C1C}">
                <a14:useLocalDpi xmlns:a14="http://schemas.microsoft.com/office/drawing/2010/main" val="0"/>
              </a:ext>
            </a:extLst>
          </a:blip>
          <a:srcRect r="84552"/>
          <a:stretch/>
        </p:blipFill>
        <p:spPr>
          <a:xfrm flipH="1">
            <a:off x="1189" y="1267"/>
            <a:ext cx="1424486" cy="5143500"/>
          </a:xfrm>
          <a:prstGeom prst="rect">
            <a:avLst/>
          </a:prstGeom>
          <a:effectLst/>
        </p:spPr>
      </p:pic>
      <p:pic>
        <p:nvPicPr>
          <p:cNvPr id="4" name="Picture Placeholder 3">
            <a:extLst>
              <a:ext uri="{FF2B5EF4-FFF2-40B4-BE49-F238E27FC236}">
                <a16:creationId xmlns:a16="http://schemas.microsoft.com/office/drawing/2014/main" id="{0E8AC09D-6327-4295-9E4F-A149BB574282}"/>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r="21515"/>
          <a:stretch/>
        </p:blipFill>
        <p:spPr>
          <a:xfrm>
            <a:off x="3086034" y="0"/>
            <a:ext cx="6056776" cy="5143500"/>
          </a:xfrm>
        </p:spPr>
      </p:pic>
      <p:sp>
        <p:nvSpPr>
          <p:cNvPr id="14" name="Rectangle 13">
            <a:extLst>
              <a:ext uri="{FF2B5EF4-FFF2-40B4-BE49-F238E27FC236}">
                <a16:creationId xmlns:a16="http://schemas.microsoft.com/office/drawing/2014/main" id="{841FE56F-7E4A-4EE9-8A84-50149C8691D1}"/>
              </a:ext>
            </a:extLst>
          </p:cNvPr>
          <p:cNvSpPr/>
          <p:nvPr/>
        </p:nvSpPr>
        <p:spPr>
          <a:xfrm>
            <a:off x="1191" y="1267"/>
            <a:ext cx="9141619" cy="5144768"/>
          </a:xfrm>
          <a:prstGeom prst="rect">
            <a:avLst/>
          </a:prstGeom>
          <a:gradFill>
            <a:gsLst>
              <a:gs pos="65000">
                <a:srgbClr val="FFFFFF"/>
              </a:gs>
              <a:gs pos="100000">
                <a:srgbClr val="FFFFFF"/>
              </a:gs>
              <a:gs pos="77000">
                <a:schemeClr val="bg1"/>
              </a:gs>
              <a:gs pos="38000">
                <a:schemeClr val="bg1">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r>
              <a:rPr lang="en-US" sz="1350" dirty="0">
                <a:solidFill>
                  <a:prstClr val="white"/>
                </a:solidFill>
              </a:rPr>
              <a:t>`</a:t>
            </a:r>
          </a:p>
        </p:txBody>
      </p:sp>
      <p:sp>
        <p:nvSpPr>
          <p:cNvPr id="44" name="Line 5"/>
          <p:cNvSpPr>
            <a:spLocks noChangeShapeType="1"/>
          </p:cNvSpPr>
          <p:nvPr/>
        </p:nvSpPr>
        <p:spPr bwMode="auto">
          <a:xfrm>
            <a:off x="561433" y="-655638"/>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defTabSz="685663"/>
            <a:endParaRPr lang="en-US" sz="1350">
              <a:solidFill>
                <a:srgbClr val="445469"/>
              </a:solidFill>
            </a:endParaRPr>
          </a:p>
        </p:txBody>
      </p:sp>
      <p:sp>
        <p:nvSpPr>
          <p:cNvPr id="45" name="Line 6"/>
          <p:cNvSpPr>
            <a:spLocks noChangeShapeType="1"/>
          </p:cNvSpPr>
          <p:nvPr/>
        </p:nvSpPr>
        <p:spPr bwMode="auto">
          <a:xfrm>
            <a:off x="561433" y="-655638"/>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defTabSz="685663"/>
            <a:endParaRPr lang="en-US" sz="1350">
              <a:solidFill>
                <a:srgbClr val="445469"/>
              </a:solidFill>
            </a:endParaRPr>
          </a:p>
        </p:txBody>
      </p:sp>
      <p:sp>
        <p:nvSpPr>
          <p:cNvPr id="190" name="Freeform 189"/>
          <p:cNvSpPr/>
          <p:nvPr/>
        </p:nvSpPr>
        <p:spPr>
          <a:xfrm flipH="1">
            <a:off x="-147492" y="-44818"/>
            <a:ext cx="5725054" cy="5144768"/>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0510" h="5143500">
                <a:moveTo>
                  <a:pt x="2483124" y="0"/>
                </a:moveTo>
                <a:lnTo>
                  <a:pt x="3448297" y="0"/>
                </a:lnTo>
                <a:lnTo>
                  <a:pt x="4717679" y="0"/>
                </a:lnTo>
                <a:lnTo>
                  <a:pt x="4741319" y="0"/>
                </a:lnTo>
                <a:lnTo>
                  <a:pt x="5318193" y="0"/>
                </a:lnTo>
                <a:lnTo>
                  <a:pt x="5460510" y="0"/>
                </a:lnTo>
                <a:lnTo>
                  <a:pt x="5460510" y="5143500"/>
                </a:lnTo>
                <a:lnTo>
                  <a:pt x="5318193" y="5143500"/>
                </a:lnTo>
                <a:lnTo>
                  <a:pt x="4741319" y="5143500"/>
                </a:lnTo>
                <a:lnTo>
                  <a:pt x="4717679" y="5143500"/>
                </a:lnTo>
                <a:lnTo>
                  <a:pt x="3448297" y="5143500"/>
                </a:lnTo>
                <a:lnTo>
                  <a:pt x="0" y="5143500"/>
                </a:lnTo>
                <a:close/>
              </a:path>
            </a:pathLst>
          </a:custGeom>
          <a:solidFill>
            <a:schemeClr val="accent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63"/>
            <a:endParaRPr lang="en-US" sz="1350">
              <a:solidFill>
                <a:prstClr val="white"/>
              </a:solidFill>
            </a:endParaRPr>
          </a:p>
        </p:txBody>
      </p:sp>
      <p:sp>
        <p:nvSpPr>
          <p:cNvPr id="9" name="TextBox 8"/>
          <p:cNvSpPr txBox="1"/>
          <p:nvPr/>
        </p:nvSpPr>
        <p:spPr>
          <a:xfrm>
            <a:off x="358233" y="3192628"/>
            <a:ext cx="4369190" cy="1077218"/>
          </a:xfrm>
          <a:prstGeom prst="rect">
            <a:avLst/>
          </a:prstGeom>
          <a:noFill/>
        </p:spPr>
        <p:txBody>
          <a:bodyPr wrap="square" rtlCol="0">
            <a:spAutoFit/>
          </a:bodyPr>
          <a:lstStyle/>
          <a:p>
            <a:pPr defTabSz="685663">
              <a:lnSpc>
                <a:spcPct val="80000"/>
              </a:lnSpc>
            </a:pPr>
            <a:r>
              <a:rPr lang="en-US" sz="4000" b="1" dirty="0" smtClean="0">
                <a:solidFill>
                  <a:prstClr val="white"/>
                </a:solidFill>
                <a:latin typeface="Lato Regular"/>
                <a:cs typeface="Lato Regular"/>
              </a:rPr>
              <a:t>Network Request</a:t>
            </a:r>
            <a:endParaRPr lang="en-US" sz="4000" b="1" dirty="0" smtClean="0">
              <a:solidFill>
                <a:prstClr val="white"/>
              </a:solidFill>
              <a:latin typeface="Lato Regular"/>
              <a:cs typeface="Lato Regular"/>
            </a:endParaRPr>
          </a:p>
          <a:p>
            <a:pPr defTabSz="685663">
              <a:lnSpc>
                <a:spcPct val="80000"/>
              </a:lnSpc>
            </a:pPr>
            <a:r>
              <a:rPr lang="en-US" sz="4000" b="1" dirty="0" smtClean="0">
                <a:solidFill>
                  <a:prstClr val="white"/>
                </a:solidFill>
                <a:latin typeface="Lato Regular"/>
                <a:cs typeface="Lato Regular"/>
              </a:rPr>
              <a:t>Xml/</a:t>
            </a:r>
            <a:r>
              <a:rPr lang="en-US" sz="4000" b="1" dirty="0" err="1" smtClean="0">
                <a:solidFill>
                  <a:prstClr val="white"/>
                </a:solidFill>
                <a:latin typeface="Lato Regular"/>
                <a:cs typeface="Lato Regular"/>
              </a:rPr>
              <a:t>Json</a:t>
            </a:r>
            <a:r>
              <a:rPr lang="en-US" sz="4000" b="1" dirty="0" smtClean="0">
                <a:solidFill>
                  <a:prstClr val="white"/>
                </a:solidFill>
                <a:latin typeface="Lato Regular"/>
                <a:cs typeface="Lato Regular"/>
              </a:rPr>
              <a:t> Parser</a:t>
            </a:r>
            <a:endParaRPr lang="en-US" sz="4000" b="1" dirty="0">
              <a:solidFill>
                <a:prstClr val="white"/>
              </a:solidFill>
              <a:latin typeface="Lato Regular"/>
              <a:cs typeface="Lato Regular"/>
            </a:endParaRPr>
          </a:p>
        </p:txBody>
      </p:sp>
      <p:sp>
        <p:nvSpPr>
          <p:cNvPr id="11" name="Rectangle 10"/>
          <p:cNvSpPr/>
          <p:nvPr/>
        </p:nvSpPr>
        <p:spPr>
          <a:xfrm>
            <a:off x="230274" y="3099188"/>
            <a:ext cx="62646" cy="110541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685663"/>
            <a:endParaRPr lang="en-US" sz="600">
              <a:solidFill>
                <a:prstClr val="white"/>
              </a:solidFill>
            </a:endParaRPr>
          </a:p>
        </p:txBody>
      </p:sp>
      <p:pic>
        <p:nvPicPr>
          <p:cNvPr id="15" name="Picture 2" descr="C:\Users\HaLT15\Desktop\FPT Software Doc.png">
            <a:extLst>
              <a:ext uri="{FF2B5EF4-FFF2-40B4-BE49-F238E27FC236}">
                <a16:creationId xmlns:a16="http://schemas.microsoft.com/office/drawing/2014/main" id="{82711A68-F889-48F8-85FB-A2FF5AF2411F}"/>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32751"/>
          <a:stretch/>
        </p:blipFill>
        <p:spPr bwMode="auto">
          <a:xfrm>
            <a:off x="498787" y="2598410"/>
            <a:ext cx="615051" cy="38957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00E790AF-99A0-4803-A3B0-BBC4E59B6ACB}"/>
              </a:ext>
            </a:extLst>
          </p:cNvPr>
          <p:cNvCxnSpPr>
            <a:cxnSpLocks/>
          </p:cNvCxnSpPr>
          <p:nvPr/>
        </p:nvCxnSpPr>
        <p:spPr>
          <a:xfrm>
            <a:off x="1211960" y="2583774"/>
            <a:ext cx="0" cy="4021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74EEC09-60C9-4846-AAEE-88D3C63BADB8}"/>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64145" y="2527566"/>
            <a:ext cx="1179890" cy="492015"/>
          </a:xfrm>
          <a:prstGeom prst="rect">
            <a:avLst/>
          </a:prstGeom>
        </p:spPr>
      </p:pic>
      <p:sp>
        <p:nvSpPr>
          <p:cNvPr id="17" name="object 8"/>
          <p:cNvSpPr txBox="1"/>
          <p:nvPr/>
        </p:nvSpPr>
        <p:spPr>
          <a:xfrm>
            <a:off x="3243081" y="4493875"/>
            <a:ext cx="2170748" cy="325089"/>
          </a:xfrm>
          <a:prstGeom prst="rect">
            <a:avLst/>
          </a:prstGeom>
        </p:spPr>
        <p:txBody>
          <a:bodyPr vert="horz" wrap="square" lIns="0" tIns="116205" rIns="0" bIns="0" rtlCol="0">
            <a:spAutoFit/>
          </a:bodyPr>
          <a:lstStyle/>
          <a:p>
            <a:pPr marL="9525">
              <a:spcBef>
                <a:spcPts val="915"/>
              </a:spcBef>
            </a:pPr>
            <a:r>
              <a:rPr lang="en-US" sz="1350" spc="-4" dirty="0">
                <a:solidFill>
                  <a:schemeClr val="bg1"/>
                </a:solidFill>
                <a:latin typeface="Arial"/>
                <a:cs typeface="Arial"/>
              </a:rPr>
              <a:t>Created</a:t>
            </a:r>
            <a:r>
              <a:rPr sz="1350" spc="-11" dirty="0">
                <a:solidFill>
                  <a:schemeClr val="bg1"/>
                </a:solidFill>
                <a:latin typeface="Arial"/>
                <a:cs typeface="Arial"/>
              </a:rPr>
              <a:t> </a:t>
            </a:r>
            <a:r>
              <a:rPr sz="1350" spc="-4" dirty="0">
                <a:solidFill>
                  <a:schemeClr val="bg1"/>
                </a:solidFill>
                <a:latin typeface="Arial"/>
                <a:cs typeface="Arial"/>
              </a:rPr>
              <a:t>By:</a:t>
            </a:r>
            <a:r>
              <a:rPr lang="en-US" sz="1350" dirty="0">
                <a:solidFill>
                  <a:schemeClr val="bg1"/>
                </a:solidFill>
                <a:latin typeface="Arial"/>
                <a:cs typeface="Arial"/>
              </a:rPr>
              <a:t> </a:t>
            </a:r>
            <a:r>
              <a:rPr lang="en-US" sz="1350" b="1" spc="-4" dirty="0">
                <a:solidFill>
                  <a:schemeClr val="bg1"/>
                </a:solidFill>
                <a:latin typeface="Arial"/>
                <a:cs typeface="Arial"/>
              </a:rPr>
              <a:t>DoanPT1</a:t>
            </a:r>
            <a:endParaRPr sz="1350" dirty="0">
              <a:solidFill>
                <a:schemeClr val="bg1"/>
              </a:solidFill>
              <a:latin typeface="Arial"/>
              <a:cs typeface="Arial"/>
            </a:endParaRPr>
          </a:p>
        </p:txBody>
      </p:sp>
    </p:spTree>
    <p:extLst>
      <p:ext uri="{BB962C8B-B14F-4D97-AF65-F5344CB8AC3E}">
        <p14:creationId xmlns:p14="http://schemas.microsoft.com/office/powerpoint/2010/main" val="36065203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HTTP3 – Tăng tốc quá trình bắt tay</a:t>
            </a:r>
            <a:endParaRPr lang="en-US"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10</a:t>
            </a:fld>
            <a:endParaRPr lang="en-US"/>
          </a:p>
        </p:txBody>
      </p:sp>
      <p:pic>
        <p:nvPicPr>
          <p:cNvPr id="7" name="Picture 6"/>
          <p:cNvPicPr>
            <a:picLocks noChangeAspect="1"/>
          </p:cNvPicPr>
          <p:nvPr/>
        </p:nvPicPr>
        <p:blipFill>
          <a:blip r:embed="rId3"/>
          <a:stretch>
            <a:fillRect/>
          </a:stretch>
        </p:blipFill>
        <p:spPr>
          <a:xfrm>
            <a:off x="962262" y="978320"/>
            <a:ext cx="7361011" cy="3788943"/>
          </a:xfrm>
          <a:prstGeom prst="rect">
            <a:avLst/>
          </a:prstGeom>
        </p:spPr>
      </p:pic>
    </p:spTree>
    <p:extLst>
      <p:ext uri="{BB962C8B-B14F-4D97-AF65-F5344CB8AC3E}">
        <p14:creationId xmlns:p14="http://schemas.microsoft.com/office/powerpoint/2010/main" val="235165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Request</a:t>
            </a:r>
            <a:endParaRPr lang="en-US"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11</a:t>
            </a:fld>
            <a:endParaRPr lang="en-US"/>
          </a:p>
        </p:txBody>
      </p:sp>
      <p:pic>
        <p:nvPicPr>
          <p:cNvPr id="8" name="Picture 7"/>
          <p:cNvPicPr>
            <a:picLocks noChangeAspect="1"/>
          </p:cNvPicPr>
          <p:nvPr/>
        </p:nvPicPr>
        <p:blipFill>
          <a:blip r:embed="rId2"/>
          <a:stretch>
            <a:fillRect/>
          </a:stretch>
        </p:blipFill>
        <p:spPr>
          <a:xfrm>
            <a:off x="695325" y="938061"/>
            <a:ext cx="7316561" cy="3535198"/>
          </a:xfrm>
          <a:prstGeom prst="rect">
            <a:avLst/>
          </a:prstGeom>
        </p:spPr>
      </p:pic>
    </p:spTree>
    <p:extLst>
      <p:ext uri="{BB962C8B-B14F-4D97-AF65-F5344CB8AC3E}">
        <p14:creationId xmlns:p14="http://schemas.microsoft.com/office/powerpoint/2010/main" val="3815715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Response</a:t>
            </a:r>
            <a:endParaRPr lang="en-US"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12</a:t>
            </a:fld>
            <a:endParaRPr lang="en-US"/>
          </a:p>
        </p:txBody>
      </p:sp>
      <p:pic>
        <p:nvPicPr>
          <p:cNvPr id="7" name="Picture 6"/>
          <p:cNvPicPr>
            <a:picLocks noChangeAspect="1"/>
          </p:cNvPicPr>
          <p:nvPr/>
        </p:nvPicPr>
        <p:blipFill>
          <a:blip r:embed="rId2"/>
          <a:stretch>
            <a:fillRect/>
          </a:stretch>
        </p:blipFill>
        <p:spPr>
          <a:xfrm>
            <a:off x="579438" y="961572"/>
            <a:ext cx="7783348" cy="3805691"/>
          </a:xfrm>
          <a:prstGeom prst="rect">
            <a:avLst/>
          </a:prstGeom>
        </p:spPr>
      </p:pic>
    </p:spTree>
    <p:extLst>
      <p:ext uri="{BB962C8B-B14F-4D97-AF65-F5344CB8AC3E}">
        <p14:creationId xmlns:p14="http://schemas.microsoft.com/office/powerpoint/2010/main" val="3534071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HttpUrlConnection</a:t>
            </a:r>
            <a:endParaRPr lang="en-US"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13</a:t>
            </a:fld>
            <a:endParaRPr lang="en-US"/>
          </a:p>
        </p:txBody>
      </p:sp>
      <p:sp>
        <p:nvSpPr>
          <p:cNvPr id="11" name="TextBox 10"/>
          <p:cNvSpPr txBox="1"/>
          <p:nvPr/>
        </p:nvSpPr>
        <p:spPr>
          <a:xfrm>
            <a:off x="362857" y="863600"/>
            <a:ext cx="8382000" cy="3990836"/>
          </a:xfrm>
          <a:prstGeom prst="rect">
            <a:avLst/>
          </a:prstGeom>
          <a:noFill/>
        </p:spPr>
        <p:txBody>
          <a:bodyPr wrap="square" rtlCol="0">
            <a:spAutoFit/>
          </a:bodyPr>
          <a:lstStyle/>
          <a:p>
            <a:pPr marL="285750" lvl="0" indent="-285750" defTabSz="914400" eaLnBrk="0" fontAlgn="base" hangingPunct="0">
              <a:lnSpc>
                <a:spcPts val="1860"/>
              </a:lnSpc>
              <a:spcBef>
                <a:spcPct val="0"/>
              </a:spcBef>
              <a:spcAft>
                <a:spcPct val="0"/>
              </a:spcAft>
              <a:buFont typeface="Wingdings" panose="05000000000000000000" pitchFamily="2" charset="2"/>
              <a:buChar char="v"/>
            </a:pPr>
            <a:r>
              <a:rPr lang="en-US" altLang="en-US" sz="1400" dirty="0" smtClean="0"/>
              <a:t> </a:t>
            </a:r>
            <a:r>
              <a:rPr lang="en-US" altLang="en-US" sz="1400" dirty="0" err="1">
                <a:solidFill>
                  <a:srgbClr val="FF6A00"/>
                </a:solidFill>
                <a:hlinkClick r:id="rId2"/>
              </a:rPr>
              <a:t>HttpURLConnection</a:t>
            </a:r>
            <a:r>
              <a:rPr lang="en-US" altLang="en-US" sz="1400" dirty="0">
                <a:solidFill>
                  <a:srgbClr val="14171A"/>
                </a:solidFill>
              </a:rPr>
              <a:t> is the standard HTTP client for Android, used to send and receive data over the web. It is a concrete implementation of </a:t>
            </a:r>
            <a:r>
              <a:rPr lang="en-US" altLang="en-US" sz="1400" dirty="0" err="1">
                <a:solidFill>
                  <a:srgbClr val="14171A"/>
                </a:solidFill>
              </a:rPr>
              <a:t>URLConnection</a:t>
            </a:r>
            <a:r>
              <a:rPr lang="en-US" altLang="en-US" sz="1400" dirty="0">
                <a:solidFill>
                  <a:srgbClr val="14171A"/>
                </a:solidFill>
              </a:rPr>
              <a:t> for HTTP (RFC 2616).</a:t>
            </a:r>
            <a:r>
              <a:rPr lang="en-US" altLang="en-US" sz="1400" dirty="0"/>
              <a:t> </a:t>
            </a:r>
            <a:endParaRPr lang="en-US" altLang="en-US" sz="1400" dirty="0" smtClean="0"/>
          </a:p>
          <a:p>
            <a:pPr marL="285750" lvl="0" indent="-285750" defTabSz="914400" eaLnBrk="0" fontAlgn="base" hangingPunct="0">
              <a:lnSpc>
                <a:spcPts val="1860"/>
              </a:lnSpc>
              <a:spcBef>
                <a:spcPct val="0"/>
              </a:spcBef>
              <a:spcAft>
                <a:spcPct val="0"/>
              </a:spcAft>
              <a:buFont typeface="Wingdings" panose="05000000000000000000" pitchFamily="2" charset="2"/>
              <a:buChar char="v"/>
            </a:pPr>
            <a:r>
              <a:rPr lang="en-US" altLang="en-US" sz="1400" dirty="0" smtClean="0"/>
              <a:t>Using </a:t>
            </a:r>
            <a:r>
              <a:rPr lang="en-US" altLang="en-US" sz="1400" dirty="0" err="1"/>
              <a:t>HttpURLConnection</a:t>
            </a:r>
            <a:endParaRPr lang="en-US" altLang="en-US" sz="1400" dirty="0"/>
          </a:p>
          <a:p>
            <a:pPr marL="457200" lvl="0" indent="-457200" defTabSz="914400" eaLnBrk="0" fontAlgn="base" hangingPunct="0">
              <a:lnSpc>
                <a:spcPts val="1860"/>
              </a:lnSpc>
              <a:spcBef>
                <a:spcPct val="0"/>
              </a:spcBef>
              <a:spcAft>
                <a:spcPct val="0"/>
              </a:spcAft>
              <a:buFontTx/>
              <a:buAutoNum type="arabicPeriod"/>
            </a:pPr>
            <a:r>
              <a:rPr lang="en-US" altLang="en-US" sz="1400" dirty="0"/>
              <a:t>Create URL object and pass a link as a </a:t>
            </a:r>
            <a:r>
              <a:rPr lang="en-US" altLang="en-US" sz="1400" dirty="0" smtClean="0"/>
              <a:t>parameter</a:t>
            </a:r>
          </a:p>
          <a:p>
            <a:pPr marL="457200" lvl="0" indent="-457200" defTabSz="914400" eaLnBrk="0" fontAlgn="base" hangingPunct="0">
              <a:lnSpc>
                <a:spcPts val="1860"/>
              </a:lnSpc>
              <a:spcBef>
                <a:spcPct val="0"/>
              </a:spcBef>
              <a:spcAft>
                <a:spcPct val="0"/>
              </a:spcAft>
              <a:buFontTx/>
              <a:buAutoNum type="arabicPeriod"/>
            </a:pPr>
            <a:r>
              <a:rPr lang="en-US" altLang="en-US" sz="1400" dirty="0" smtClean="0"/>
              <a:t>Obtain a new </a:t>
            </a:r>
            <a:r>
              <a:rPr lang="en-US" altLang="en-US" sz="1400" dirty="0" err="1" smtClean="0"/>
              <a:t>HttpURLConnection</a:t>
            </a:r>
            <a:r>
              <a:rPr lang="en-US" altLang="en-US" sz="1400" dirty="0" smtClean="0"/>
              <a:t> by calling </a:t>
            </a:r>
            <a:r>
              <a:rPr lang="en-US" altLang="en-US" sz="1400" dirty="0" err="1" smtClean="0"/>
              <a:t>url.openConnection</a:t>
            </a:r>
            <a:r>
              <a:rPr lang="en-US" altLang="en-US" sz="1400" dirty="0" smtClean="0"/>
              <a:t>() and casting the result to </a:t>
            </a:r>
            <a:r>
              <a:rPr lang="en-US" altLang="en-US" sz="1400" dirty="0" err="1" smtClean="0"/>
              <a:t>HttpURLConnection</a:t>
            </a:r>
            <a:endParaRPr lang="en-US" altLang="en-US" sz="1400" dirty="0" smtClean="0"/>
          </a:p>
          <a:p>
            <a:pPr marL="457200" lvl="0" indent="-457200" defTabSz="914400" eaLnBrk="0" fontAlgn="base" hangingPunct="0">
              <a:lnSpc>
                <a:spcPts val="1860"/>
              </a:lnSpc>
              <a:spcBef>
                <a:spcPct val="0"/>
              </a:spcBef>
              <a:spcAft>
                <a:spcPct val="0"/>
              </a:spcAft>
              <a:buFontTx/>
              <a:buAutoNum type="arabicPeriod"/>
            </a:pPr>
            <a:r>
              <a:rPr lang="en-US" altLang="en-US" sz="1400" dirty="0" smtClean="0"/>
              <a:t>Prepare </a:t>
            </a:r>
            <a:r>
              <a:rPr lang="en-US" altLang="en-US" sz="1400" dirty="0"/>
              <a:t>the </a:t>
            </a:r>
            <a:r>
              <a:rPr lang="en-US" altLang="en-US" sz="1400" dirty="0" smtClean="0"/>
              <a:t>request. The </a:t>
            </a:r>
            <a:r>
              <a:rPr lang="en-US" altLang="en-US" sz="1400" dirty="0"/>
              <a:t>primary property of a request is its URI. Request headers may also include metadata such as credentials, preferred content types, and session cookies.</a:t>
            </a:r>
          </a:p>
          <a:p>
            <a:pPr marL="457200" lvl="0" indent="-457200" defTabSz="914400" eaLnBrk="0" fontAlgn="base" hangingPunct="0">
              <a:lnSpc>
                <a:spcPts val="1860"/>
              </a:lnSpc>
              <a:spcBef>
                <a:spcPct val="0"/>
              </a:spcBef>
              <a:spcAft>
                <a:spcPct val="0"/>
              </a:spcAft>
              <a:buFontTx/>
              <a:buAutoNum type="arabicPeriod"/>
            </a:pPr>
            <a:r>
              <a:rPr lang="en-US" altLang="en-US" sz="1400" dirty="0"/>
              <a:t>Optionally upload a request body. Instances must be configured with </a:t>
            </a:r>
            <a:r>
              <a:rPr lang="en-US" altLang="en-US" sz="1400" dirty="0" err="1"/>
              <a:t>setDoOutput</a:t>
            </a:r>
            <a:r>
              <a:rPr lang="en-US" altLang="en-US" sz="1400" dirty="0"/>
              <a:t>(true) if they include a request body. Transmit data by writing to the stream returned by </a:t>
            </a:r>
            <a:r>
              <a:rPr lang="en-US" altLang="en-US" sz="1400" dirty="0" err="1"/>
              <a:t>URLConnection.getOutputStream</a:t>
            </a:r>
            <a:r>
              <a:rPr lang="en-US" altLang="en-US" sz="1400" dirty="0"/>
              <a:t>().</a:t>
            </a:r>
          </a:p>
          <a:p>
            <a:pPr marL="457200" lvl="0" indent="-457200" defTabSz="914400" eaLnBrk="0" fontAlgn="base" hangingPunct="0">
              <a:lnSpc>
                <a:spcPts val="1860"/>
              </a:lnSpc>
              <a:spcBef>
                <a:spcPct val="0"/>
              </a:spcBef>
              <a:spcAft>
                <a:spcPct val="0"/>
              </a:spcAft>
              <a:buFontTx/>
              <a:buAutoNum type="arabicPeriod"/>
            </a:pPr>
            <a:r>
              <a:rPr lang="en-US" altLang="en-US" sz="1400" dirty="0"/>
              <a:t>Read the response. Response headers typically include metadata such as the response body's content type and length, modified dates and session cookies. The response body may be read from the stream returned by </a:t>
            </a:r>
            <a:r>
              <a:rPr lang="en-US" altLang="en-US" sz="1400" dirty="0" err="1"/>
              <a:t>URLConnection.getInputStream</a:t>
            </a:r>
            <a:r>
              <a:rPr lang="en-US" altLang="en-US" sz="1400" dirty="0"/>
              <a:t>(). If the response has no body, that method returns an empty stream.</a:t>
            </a:r>
          </a:p>
          <a:p>
            <a:pPr marL="457200" lvl="0" indent="-457200" defTabSz="914400" eaLnBrk="0" fontAlgn="base" hangingPunct="0">
              <a:lnSpc>
                <a:spcPts val="1860"/>
              </a:lnSpc>
              <a:spcBef>
                <a:spcPct val="0"/>
              </a:spcBef>
              <a:spcAft>
                <a:spcPct val="0"/>
              </a:spcAft>
              <a:buFontTx/>
              <a:buAutoNum type="arabicPeriod"/>
            </a:pPr>
            <a:r>
              <a:rPr lang="en-US" altLang="en-US" sz="1400" dirty="0"/>
              <a:t>Disconnect. Once the response body has been read, the </a:t>
            </a:r>
            <a:r>
              <a:rPr lang="en-US" altLang="en-US" sz="1400" dirty="0" err="1"/>
              <a:t>HttpURLConnection</a:t>
            </a:r>
            <a:r>
              <a:rPr lang="en-US" altLang="en-US" sz="1400" dirty="0"/>
              <a:t> should be closed by calling disconnect(). Disconnecting releases the resources held by a connection so they may be closed or reused</a:t>
            </a:r>
            <a:r>
              <a:rPr lang="en-US" altLang="en-US" sz="1400" dirty="0" smtClean="0"/>
              <a:t>.</a:t>
            </a:r>
            <a:endParaRPr lang="en-US" altLang="en-US" dirty="0"/>
          </a:p>
          <a:p>
            <a:pPr>
              <a:lnSpc>
                <a:spcPts val="1860"/>
              </a:lnSpc>
            </a:pPr>
            <a:endParaRPr lang="en-US" dirty="0"/>
          </a:p>
        </p:txBody>
      </p:sp>
    </p:spTree>
    <p:extLst>
      <p:ext uri="{BB962C8B-B14F-4D97-AF65-F5344CB8AC3E}">
        <p14:creationId xmlns:p14="http://schemas.microsoft.com/office/powerpoint/2010/main" val="2603809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HttpURLConnection</a:t>
            </a:r>
            <a:r>
              <a:rPr lang="en-US" dirty="0" smtClean="0"/>
              <a:t> Example</a:t>
            </a:r>
            <a:endParaRPr lang="en-US"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14</a:t>
            </a:fld>
            <a:endParaRPr lang="en-US"/>
          </a:p>
        </p:txBody>
      </p:sp>
      <p:pic>
        <p:nvPicPr>
          <p:cNvPr id="8" name="Picture 7"/>
          <p:cNvPicPr>
            <a:picLocks noChangeAspect="1"/>
          </p:cNvPicPr>
          <p:nvPr/>
        </p:nvPicPr>
        <p:blipFill>
          <a:blip r:embed="rId2"/>
          <a:stretch>
            <a:fillRect/>
          </a:stretch>
        </p:blipFill>
        <p:spPr>
          <a:xfrm>
            <a:off x="1166586" y="812347"/>
            <a:ext cx="6477000" cy="3867150"/>
          </a:xfrm>
          <a:prstGeom prst="rect">
            <a:avLst/>
          </a:prstGeom>
        </p:spPr>
      </p:pic>
    </p:spTree>
    <p:extLst>
      <p:ext uri="{BB962C8B-B14F-4D97-AF65-F5344CB8AC3E}">
        <p14:creationId xmlns:p14="http://schemas.microsoft.com/office/powerpoint/2010/main" val="138337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 Permission</a:t>
            </a:r>
            <a:endParaRPr lang="en-US"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15</a:t>
            </a:fld>
            <a:endParaRPr lang="en-US"/>
          </a:p>
        </p:txBody>
      </p:sp>
      <p:sp>
        <p:nvSpPr>
          <p:cNvPr id="7" name="TextBox 6"/>
          <p:cNvSpPr txBox="1"/>
          <p:nvPr/>
        </p:nvSpPr>
        <p:spPr>
          <a:xfrm>
            <a:off x="278606" y="990131"/>
            <a:ext cx="6934200" cy="923330"/>
          </a:xfrm>
          <a:prstGeom prst="rect">
            <a:avLst/>
          </a:prstGeom>
          <a:noFill/>
        </p:spPr>
        <p:txBody>
          <a:bodyPr wrap="square" rtlCol="0">
            <a:spAutoFit/>
          </a:bodyPr>
          <a:lstStyle/>
          <a:p>
            <a:pPr marL="285750" lvl="0" indent="-285750">
              <a:buFont typeface="Arial" panose="020B0604020202020204" pitchFamily="34" charset="0"/>
              <a:buChar char="•"/>
            </a:pPr>
            <a:r>
              <a:rPr lang="en-US" altLang="en-US" dirty="0" smtClean="0">
                <a:solidFill>
                  <a:srgbClr val="000000"/>
                </a:solidFill>
                <a:latin typeface="Helvetica" panose="020B0604020202020204" pitchFamily="34" charset="0"/>
              </a:rPr>
              <a:t>To </a:t>
            </a:r>
            <a:r>
              <a:rPr lang="en-US" altLang="en-US" dirty="0">
                <a:solidFill>
                  <a:srgbClr val="000000"/>
                </a:solidFill>
                <a:latin typeface="Helvetica" panose="020B0604020202020204" pitchFamily="34" charset="0"/>
              </a:rPr>
              <a:t>access the Internet your application requires the </a:t>
            </a:r>
            <a:r>
              <a:rPr lang="en-US" altLang="en-US" dirty="0" err="1">
                <a:solidFill>
                  <a:srgbClr val="000000"/>
                </a:solidFill>
                <a:latin typeface="Arial Unicode MS" panose="020B0604020202020204" pitchFamily="34" charset="-128"/>
              </a:rPr>
              <a:t>android.permission.INTERNET</a:t>
            </a:r>
            <a:r>
              <a:rPr lang="en-US" altLang="en-US" dirty="0">
                <a:solidFill>
                  <a:srgbClr val="000000"/>
                </a:solidFill>
                <a:latin typeface="Helvetica" panose="020B0604020202020204" pitchFamily="34" charset="0"/>
              </a:rPr>
              <a:t> permission.</a:t>
            </a:r>
            <a:r>
              <a:rPr lang="en-US" altLang="en-US" sz="800" dirty="0"/>
              <a:t> </a:t>
            </a:r>
            <a:endParaRPr lang="en-US" altLang="en-US" sz="4000" dirty="0">
              <a:latin typeface="Arial" panose="020B0604020202020204" pitchFamily="34" charset="0"/>
            </a:endParaRPr>
          </a:p>
          <a:p>
            <a:pPr marL="285750" indent="-285750">
              <a:buFont typeface="Arial" panose="020B0604020202020204" pitchFamily="34" charset="0"/>
              <a:buChar char="•"/>
            </a:pPr>
            <a:endParaRPr lang="en-US" dirty="0">
              <a:latin typeface="Arial" pitchFamily="34" charset="0"/>
              <a:cs typeface="Arial" pitchFamily="34" charset="0"/>
            </a:endParaRPr>
          </a:p>
        </p:txBody>
      </p:sp>
      <p:sp>
        <p:nvSpPr>
          <p:cNvPr id="8" name="Rectangle 7"/>
          <p:cNvSpPr/>
          <p:nvPr/>
        </p:nvSpPr>
        <p:spPr>
          <a:xfrm>
            <a:off x="262277" y="1838779"/>
            <a:ext cx="7924800" cy="923330"/>
          </a:xfrm>
          <a:prstGeom prst="rect">
            <a:avLst/>
          </a:prstGeom>
        </p:spPr>
        <p:txBody>
          <a:bodyPr wrap="square">
            <a:spAutoFit/>
          </a:bodyPr>
          <a:lstStyle/>
          <a:p>
            <a:pPr marL="285750" indent="-285750">
              <a:buFont typeface="Arial" panose="020B0604020202020204" pitchFamily="34" charset="0"/>
              <a:buChar char="•"/>
            </a:pPr>
            <a:r>
              <a:rPr lang="en-US" altLang="en-US" dirty="0" smtClean="0">
                <a:solidFill>
                  <a:srgbClr val="000000"/>
                </a:solidFill>
                <a:latin typeface="Helvetica" panose="020B0604020202020204" pitchFamily="34" charset="0"/>
              </a:rPr>
              <a:t>To </a:t>
            </a:r>
            <a:r>
              <a:rPr lang="en-US" altLang="en-US" dirty="0">
                <a:solidFill>
                  <a:srgbClr val="000000"/>
                </a:solidFill>
                <a:latin typeface="Helvetica" panose="020B0604020202020204" pitchFamily="34" charset="0"/>
              </a:rPr>
              <a:t>check the network state your application requires the </a:t>
            </a:r>
            <a:r>
              <a:rPr lang="en-US" altLang="en-US" dirty="0" err="1">
                <a:solidFill>
                  <a:srgbClr val="000000"/>
                </a:solidFill>
                <a:latin typeface="Helvetica" panose="020B0604020202020204" pitchFamily="34" charset="0"/>
              </a:rPr>
              <a:t>android.permission.ACCESS_NETWORK_STATE</a:t>
            </a:r>
            <a:r>
              <a:rPr lang="en-US" altLang="en-US" dirty="0">
                <a:solidFill>
                  <a:srgbClr val="000000"/>
                </a:solidFill>
                <a:latin typeface="Helvetica" panose="020B0604020202020204" pitchFamily="34" charset="0"/>
              </a:rPr>
              <a:t> permission. </a:t>
            </a:r>
          </a:p>
          <a:p>
            <a:pPr marL="285750" lvl="0" indent="-285750">
              <a:buFont typeface="Arial" panose="020B0604020202020204" pitchFamily="34" charset="0"/>
              <a:buChar char="•"/>
            </a:pPr>
            <a:endParaRPr lang="en-US" altLang="en-US" dirty="0">
              <a:solidFill>
                <a:srgbClr val="000000"/>
              </a:solidFill>
              <a:latin typeface="Helvetica" panose="020B0604020202020204" pitchFamily="34" charset="0"/>
            </a:endParaRPr>
          </a:p>
        </p:txBody>
      </p:sp>
      <p:sp>
        <p:nvSpPr>
          <p:cNvPr id="9" name="Rectangle 8"/>
          <p:cNvSpPr/>
          <p:nvPr/>
        </p:nvSpPr>
        <p:spPr>
          <a:xfrm>
            <a:off x="522515" y="3114928"/>
            <a:ext cx="7239000" cy="1323439"/>
          </a:xfrm>
          <a:prstGeom prst="rect">
            <a:avLst/>
          </a:prstGeom>
        </p:spPr>
        <p:txBody>
          <a:bodyPr wrap="square">
            <a:spAutoFit/>
          </a:bodyPr>
          <a:lstStyle/>
          <a:p>
            <a:pPr lvl="0" eaLnBrk="0" fontAlgn="base" hangingPunct="0">
              <a:spcBef>
                <a:spcPct val="0"/>
              </a:spcBef>
              <a:spcAft>
                <a:spcPct val="0"/>
              </a:spcAft>
            </a:pPr>
            <a:r>
              <a:rPr lang="en-US" altLang="en-US" sz="1600" b="1" dirty="0">
                <a:solidFill>
                  <a:srgbClr val="222222"/>
                </a:solidFill>
                <a:latin typeface="Helvetica" panose="020B0604020202020204" pitchFamily="34" charset="0"/>
                <a:cs typeface="Helvetica" panose="020B0604020202020204" pitchFamily="34" charset="0"/>
              </a:rPr>
              <a:t>Network operations can involve unpredictable delays. To prevent this from causing a poor user experience, always perform network operations on a separate thread from the UI. </a:t>
            </a:r>
            <a:r>
              <a:rPr lang="en-US" altLang="en-US" sz="1600" b="1" dirty="0" smtClean="0">
                <a:solidFill>
                  <a:srgbClr val="222222"/>
                </a:solidFill>
                <a:latin typeface="Helvetica" panose="020B0604020202020204" pitchFamily="34" charset="0"/>
                <a:cs typeface="Helvetica" panose="020B0604020202020204" pitchFamily="34" charset="0"/>
              </a:rPr>
              <a:t>Using Thread/</a:t>
            </a:r>
            <a:r>
              <a:rPr lang="en-US" altLang="en-US" sz="1600" b="1" dirty="0" err="1" smtClean="0">
                <a:solidFill>
                  <a:srgbClr val="222222"/>
                </a:solidFill>
                <a:latin typeface="Helvetica" panose="020B0604020202020204" pitchFamily="34" charset="0"/>
                <a:cs typeface="Helvetica" panose="020B0604020202020204" pitchFamily="34" charset="0"/>
              </a:rPr>
              <a:t>AsyncTask</a:t>
            </a:r>
            <a:r>
              <a:rPr lang="en-US" altLang="en-US" sz="1600" b="1" dirty="0" smtClean="0">
                <a:solidFill>
                  <a:srgbClr val="222222"/>
                </a:solidFill>
                <a:latin typeface="Helvetica" panose="020B0604020202020204" pitchFamily="34" charset="0"/>
                <a:cs typeface="Helvetica" panose="020B0604020202020204" pitchFamily="34" charset="0"/>
              </a:rPr>
              <a:t>/</a:t>
            </a:r>
            <a:r>
              <a:rPr lang="en-US" altLang="en-US" sz="1600" b="1" dirty="0" err="1" smtClean="0">
                <a:solidFill>
                  <a:srgbClr val="222222"/>
                </a:solidFill>
                <a:latin typeface="Helvetica" panose="020B0604020202020204" pitchFamily="34" charset="0"/>
                <a:cs typeface="Helvetica" panose="020B0604020202020204" pitchFamily="34" charset="0"/>
              </a:rPr>
              <a:t>Coroutines</a:t>
            </a:r>
            <a:r>
              <a:rPr lang="en-US" altLang="en-US" sz="1600" b="1" dirty="0" smtClean="0">
                <a:solidFill>
                  <a:srgbClr val="222222"/>
                </a:solidFill>
                <a:latin typeface="Helvetica" panose="020B0604020202020204" pitchFamily="34" charset="0"/>
                <a:cs typeface="Helvetica" panose="020B0604020202020204" pitchFamily="34" charset="0"/>
              </a:rPr>
              <a:t>/</a:t>
            </a:r>
            <a:r>
              <a:rPr lang="en-US" altLang="en-US" sz="1600" b="1" dirty="0" err="1" smtClean="0">
                <a:solidFill>
                  <a:srgbClr val="222222"/>
                </a:solidFill>
                <a:latin typeface="Helvetica" panose="020B0604020202020204" pitchFamily="34" charset="0"/>
                <a:cs typeface="Helvetica" panose="020B0604020202020204" pitchFamily="34" charset="0"/>
              </a:rPr>
              <a:t>RxJava</a:t>
            </a:r>
            <a:r>
              <a:rPr lang="en-US" altLang="en-US" sz="1600" b="1" dirty="0" smtClean="0">
                <a:solidFill>
                  <a:srgbClr val="222222"/>
                </a:solidFill>
                <a:latin typeface="Helvetica" panose="020B0604020202020204" pitchFamily="34" charset="0"/>
                <a:cs typeface="Helvetica" panose="020B0604020202020204" pitchFamily="34" charset="0"/>
              </a:rPr>
              <a:t>… to create worker thread for http request</a:t>
            </a:r>
            <a:endParaRPr lang="en-US" altLang="en-US" sz="16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1493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the network </a:t>
            </a:r>
            <a:r>
              <a:rPr lang="en-US" dirty="0" smtClean="0"/>
              <a:t>availability</a:t>
            </a:r>
            <a:endParaRPr lang="en-US"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16</a:t>
            </a:fld>
            <a:endParaRPr lang="en-US"/>
          </a:p>
        </p:txBody>
      </p:sp>
      <p:sp>
        <p:nvSpPr>
          <p:cNvPr id="7" name="Rectangle 6"/>
          <p:cNvSpPr/>
          <p:nvPr/>
        </p:nvSpPr>
        <p:spPr>
          <a:xfrm>
            <a:off x="362857" y="737871"/>
            <a:ext cx="8352972" cy="646331"/>
          </a:xfrm>
          <a:prstGeom prst="rect">
            <a:avLst/>
          </a:prstGeom>
        </p:spPr>
        <p:txBody>
          <a:bodyPr wrap="square">
            <a:spAutoFit/>
          </a:bodyPr>
          <a:lstStyle/>
          <a:p>
            <a:pPr marL="342900" indent="-342900">
              <a:buFont typeface="Arial" panose="020B0604020202020204" pitchFamily="34" charset="0"/>
              <a:buChar char="•"/>
            </a:pPr>
            <a:r>
              <a:rPr lang="en-US" dirty="0"/>
              <a:t>Obviously the network on an Android device is not always available. You can check the network is currently available via the following code.</a:t>
            </a:r>
          </a:p>
        </p:txBody>
      </p:sp>
      <p:pic>
        <p:nvPicPr>
          <p:cNvPr id="8" name="Picture 7"/>
          <p:cNvPicPr>
            <a:picLocks noChangeAspect="1"/>
          </p:cNvPicPr>
          <p:nvPr/>
        </p:nvPicPr>
        <p:blipFill>
          <a:blip r:embed="rId2"/>
          <a:stretch>
            <a:fillRect/>
          </a:stretch>
        </p:blipFill>
        <p:spPr>
          <a:xfrm>
            <a:off x="1401932" y="1453091"/>
            <a:ext cx="6363211" cy="3314172"/>
          </a:xfrm>
          <a:prstGeom prst="rect">
            <a:avLst/>
          </a:prstGeom>
        </p:spPr>
      </p:pic>
    </p:spTree>
    <p:extLst>
      <p:ext uri="{BB962C8B-B14F-4D97-AF65-F5344CB8AC3E}">
        <p14:creationId xmlns:p14="http://schemas.microsoft.com/office/powerpoint/2010/main" val="3037446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XML?</a:t>
            </a:r>
            <a:endParaRPr lang="en-US" dirty="0"/>
          </a:p>
        </p:txBody>
      </p:sp>
      <p:sp>
        <p:nvSpPr>
          <p:cNvPr id="3" name="Content Placeholder 2"/>
          <p:cNvSpPr>
            <a:spLocks noGrp="1"/>
          </p:cNvSpPr>
          <p:nvPr>
            <p:ph idx="1"/>
          </p:nvPr>
        </p:nvSpPr>
        <p:spPr>
          <a:xfrm>
            <a:off x="278606" y="850106"/>
            <a:ext cx="3611224" cy="3576751"/>
          </a:xfrm>
        </p:spPr>
        <p:txBody>
          <a:bodyPr>
            <a:normAutofit lnSpcReduction="10000"/>
          </a:bodyPr>
          <a:lstStyle/>
          <a:p>
            <a:pPr marL="285750" indent="-285750" algn="just">
              <a:lnSpc>
                <a:spcPct val="150000"/>
              </a:lnSpc>
              <a:buFont typeface="Arial" panose="020B0604020202020204" pitchFamily="34" charset="0"/>
              <a:buChar char="•"/>
            </a:pPr>
            <a:r>
              <a:rPr lang="en-US" sz="1600" dirty="0"/>
              <a:t>XML stands for Extensible Markup Language.XML is a very popular format and commonly used for sharing data on the internet</a:t>
            </a:r>
          </a:p>
          <a:p>
            <a:pPr marL="285750" indent="-285750" algn="just">
              <a:lnSpc>
                <a:spcPct val="150000"/>
              </a:lnSpc>
              <a:buFont typeface="Arial" panose="020B0604020202020204" pitchFamily="34" charset="0"/>
              <a:buChar char="•"/>
            </a:pPr>
            <a:r>
              <a:rPr lang="en-US" sz="1600" dirty="0"/>
              <a:t>Websites that frequently update their content, such as news sites or blogs, often provide an XML feed so that external programs can keep abreast of content changes</a:t>
            </a:r>
          </a:p>
          <a:p>
            <a:pPr algn="just">
              <a:lnSpc>
                <a:spcPct val="150000"/>
              </a:lnSpc>
            </a:pPr>
            <a:endParaRPr lang="en-US" sz="1600"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17</a:t>
            </a:fld>
            <a:endParaRPr lang="en-US"/>
          </a:p>
        </p:txBody>
      </p:sp>
      <p:pic>
        <p:nvPicPr>
          <p:cNvPr id="7" name="Picture 2" descr="http://www.developersbook.com/xml/images/XML-Structur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4029" y="1478839"/>
            <a:ext cx="4088579"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775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XML Parser</a:t>
            </a:r>
            <a:endParaRPr lang="en-US" dirty="0"/>
          </a:p>
        </p:txBody>
      </p:sp>
      <p:sp>
        <p:nvSpPr>
          <p:cNvPr id="3" name="Content Placeholder 2"/>
          <p:cNvSpPr>
            <a:spLocks noGrp="1"/>
          </p:cNvSpPr>
          <p:nvPr>
            <p:ph idx="1"/>
          </p:nvPr>
        </p:nvSpPr>
        <p:spPr>
          <a:xfrm>
            <a:off x="278606" y="937192"/>
            <a:ext cx="9032310" cy="3744517"/>
          </a:xfrm>
        </p:spPr>
        <p:txBody>
          <a:bodyPr>
            <a:normAutofit lnSpcReduction="10000"/>
          </a:bodyPr>
          <a:lstStyle/>
          <a:p>
            <a:r>
              <a:rPr lang="en-US" dirty="0" smtClean="0"/>
              <a:t>Android Provide three types of XML Parser</a:t>
            </a:r>
          </a:p>
          <a:p>
            <a:pPr lvl="1"/>
            <a:r>
              <a:rPr lang="en-US" b="1" dirty="0" err="1"/>
              <a:t>XmlPullParser</a:t>
            </a:r>
            <a:endParaRPr lang="en-US" b="1" dirty="0"/>
          </a:p>
          <a:p>
            <a:pPr lvl="1"/>
            <a:r>
              <a:rPr lang="en-US" dirty="0"/>
              <a:t>DOM</a:t>
            </a:r>
          </a:p>
          <a:p>
            <a:pPr lvl="1"/>
            <a:r>
              <a:rPr lang="en-US" dirty="0"/>
              <a:t>SAX</a:t>
            </a:r>
          </a:p>
          <a:p>
            <a:r>
              <a:rPr lang="en-US" dirty="0" smtClean="0"/>
              <a:t>Android recommend using </a:t>
            </a:r>
            <a:r>
              <a:rPr lang="en-US" dirty="0" err="1" smtClean="0">
                <a:hlinkClick r:id="rId2"/>
              </a:rPr>
              <a:t>XmlPullParser</a:t>
            </a:r>
            <a:r>
              <a:rPr lang="en-US" dirty="0" smtClean="0"/>
              <a:t>  because It’s efficient, easy to use and maintainable</a:t>
            </a:r>
          </a:p>
          <a:p>
            <a:r>
              <a:rPr lang="en-US" dirty="0" smtClean="0"/>
              <a:t>Refer:</a:t>
            </a:r>
            <a:r>
              <a:rPr lang="en-US" dirty="0"/>
              <a:t> </a:t>
            </a:r>
            <a:r>
              <a:rPr lang="en-US" dirty="0" smtClean="0">
                <a:hlinkClick r:id="rId3"/>
              </a:rPr>
              <a:t>Comparing methods of XML parsing in Android</a:t>
            </a:r>
            <a:endParaRPr lang="en-US" dirty="0"/>
          </a:p>
          <a:p>
            <a:endParaRPr lang="en-US" dirty="0" smtClean="0"/>
          </a:p>
          <a:p>
            <a:r>
              <a:rPr lang="en-US" dirty="0" smtClean="0"/>
              <a:t>In Android, </a:t>
            </a:r>
            <a:r>
              <a:rPr lang="en-US" dirty="0" smtClean="0">
                <a:hlinkClick r:id="rId4"/>
              </a:rPr>
              <a:t>JSOUP</a:t>
            </a:r>
            <a:r>
              <a:rPr lang="en-US" dirty="0" smtClean="0"/>
              <a:t> is popular </a:t>
            </a:r>
            <a:r>
              <a:rPr lang="en-US" dirty="0"/>
              <a:t>library</a:t>
            </a:r>
            <a:r>
              <a:rPr lang="en-US" dirty="0" smtClean="0"/>
              <a:t> for html parsing using DOM</a:t>
            </a:r>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18</a:t>
            </a:fld>
            <a:endParaRPr lang="en-US"/>
          </a:p>
        </p:txBody>
      </p:sp>
    </p:spTree>
    <p:extLst>
      <p:ext uri="{BB962C8B-B14F-4D97-AF65-F5344CB8AC3E}">
        <p14:creationId xmlns:p14="http://schemas.microsoft.com/office/powerpoint/2010/main" val="3418791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Pull Parser Flow</a:t>
            </a:r>
            <a:endParaRPr lang="en-US"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19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485" y="962721"/>
            <a:ext cx="5725997" cy="3621786"/>
          </a:xfrm>
          <a:prstGeom prst="rect">
            <a:avLst/>
          </a:prstGeom>
        </p:spPr>
      </p:pic>
    </p:spTree>
    <p:extLst>
      <p:ext uri="{BB962C8B-B14F-4D97-AF65-F5344CB8AC3E}">
        <p14:creationId xmlns:p14="http://schemas.microsoft.com/office/powerpoint/2010/main" val="3543956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Communication between devices</a:t>
            </a:r>
          </a:p>
          <a:p>
            <a:r>
              <a:rPr lang="en-US" dirty="0" smtClean="0"/>
              <a:t>HTTP and HTTPS</a:t>
            </a:r>
          </a:p>
          <a:p>
            <a:r>
              <a:rPr lang="en-US" dirty="0" smtClean="0"/>
              <a:t>Http Request and Http Response</a:t>
            </a:r>
            <a:endParaRPr lang="en-US" dirty="0" smtClean="0"/>
          </a:p>
          <a:p>
            <a:r>
              <a:rPr lang="en-US" dirty="0" smtClean="0"/>
              <a:t>HttpURLConnection</a:t>
            </a:r>
            <a:endParaRPr lang="en-US" dirty="0" smtClean="0"/>
          </a:p>
          <a:p>
            <a:r>
              <a:rPr lang="en-US" dirty="0" smtClean="0"/>
              <a:t>Required Permissions and check the network availability</a:t>
            </a:r>
          </a:p>
          <a:p>
            <a:r>
              <a:rPr lang="en-US" dirty="0" smtClean="0"/>
              <a:t>XML format and </a:t>
            </a:r>
            <a:r>
              <a:rPr lang="en-US" dirty="0" err="1" smtClean="0"/>
              <a:t>XmlPullParser</a:t>
            </a:r>
            <a:endParaRPr lang="en-US" dirty="0" smtClean="0"/>
          </a:p>
          <a:p>
            <a:r>
              <a:rPr lang="en-US" dirty="0" err="1" smtClean="0"/>
              <a:t>Json</a:t>
            </a:r>
            <a:r>
              <a:rPr lang="en-US" dirty="0" smtClean="0"/>
              <a:t> format and </a:t>
            </a:r>
            <a:r>
              <a:rPr lang="en-US" dirty="0" err="1" smtClean="0"/>
              <a:t>Json</a:t>
            </a:r>
            <a:r>
              <a:rPr lang="en-US" dirty="0" smtClean="0"/>
              <a:t> Parser</a:t>
            </a:r>
          </a:p>
          <a:p>
            <a:r>
              <a:rPr lang="en-US" dirty="0" err="1" smtClean="0"/>
              <a:t>Gson</a:t>
            </a:r>
            <a:endParaRPr lang="en-US" dirty="0" smtClean="0"/>
          </a:p>
          <a:p>
            <a:r>
              <a:rPr lang="en-US" dirty="0" smtClean="0"/>
              <a:t>Retrofit</a:t>
            </a:r>
          </a:p>
          <a:p>
            <a:r>
              <a:rPr lang="en-US" dirty="0" smtClean="0"/>
              <a:t>Retrofit with </a:t>
            </a:r>
            <a:r>
              <a:rPr lang="en-US" dirty="0" err="1" smtClean="0"/>
              <a:t>OkHttp</a:t>
            </a:r>
            <a:endParaRPr lang="en-US" dirty="0" smtClean="0"/>
          </a:p>
          <a:p>
            <a:r>
              <a:rPr lang="en-US" dirty="0" smtClean="0"/>
              <a:t>Retrofit with </a:t>
            </a:r>
            <a:r>
              <a:rPr lang="en-US" dirty="0" err="1" smtClean="0"/>
              <a:t>coroutines</a:t>
            </a:r>
            <a:endParaRPr lang="en-US" dirty="0" smtClean="0"/>
          </a:p>
          <a:p>
            <a:r>
              <a:rPr lang="en-US" dirty="0" smtClean="0"/>
              <a:t>Retrofit with </a:t>
            </a:r>
            <a:r>
              <a:rPr lang="en-US" dirty="0" smtClean="0"/>
              <a:t>RxJava3</a:t>
            </a:r>
          </a:p>
          <a:p>
            <a:r>
              <a:rPr lang="en-US" dirty="0" smtClean="0"/>
              <a:t>Add Headers to requests</a:t>
            </a:r>
            <a:r>
              <a:rPr lang="en-US" dirty="0" smtClean="0"/>
              <a:t> </a:t>
            </a:r>
          </a:p>
          <a:p>
            <a:r>
              <a:rPr lang="en-US" dirty="0" smtClean="0"/>
              <a:t>Logging with Retrofit</a:t>
            </a:r>
            <a:endParaRPr lang="en-US"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2</a:t>
            </a:fld>
            <a:endParaRPr lang="en-US"/>
          </a:p>
        </p:txBody>
      </p:sp>
    </p:spTree>
    <p:extLst>
      <p:ext uri="{BB962C8B-B14F-4D97-AF65-F5344CB8AC3E}">
        <p14:creationId xmlns:p14="http://schemas.microsoft.com/office/powerpoint/2010/main" val="2782517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Pull Parser Example</a:t>
            </a:r>
            <a:endParaRPr lang="en-US" dirty="0"/>
          </a:p>
        </p:txBody>
      </p:sp>
      <p:pic>
        <p:nvPicPr>
          <p:cNvPr id="7" name="Content Placeholder 6"/>
          <p:cNvPicPr>
            <a:picLocks noGrp="1" noChangeAspect="1"/>
          </p:cNvPicPr>
          <p:nvPr>
            <p:ph idx="1"/>
          </p:nvPr>
        </p:nvPicPr>
        <p:blipFill>
          <a:blip r:embed="rId2"/>
          <a:stretch>
            <a:fillRect/>
          </a:stretch>
        </p:blipFill>
        <p:spPr>
          <a:xfrm>
            <a:off x="1972829" y="644057"/>
            <a:ext cx="3390199" cy="4318352"/>
          </a:xfrm>
          <a:prstGeom prst="rect">
            <a:avLst/>
          </a:prstGeom>
        </p:spPr>
      </p:pic>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20</a:t>
            </a:fld>
            <a:endParaRPr lang="en-US"/>
          </a:p>
        </p:txBody>
      </p:sp>
    </p:spTree>
    <p:extLst>
      <p:ext uri="{BB962C8B-B14F-4D97-AF65-F5344CB8AC3E}">
        <p14:creationId xmlns:p14="http://schemas.microsoft.com/office/powerpoint/2010/main" val="2934137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JSON</a:t>
            </a:r>
            <a:endParaRPr lang="en-US" dirty="0"/>
          </a:p>
        </p:txBody>
      </p:sp>
      <p:sp>
        <p:nvSpPr>
          <p:cNvPr id="3" name="Content Placeholder 2"/>
          <p:cNvSpPr>
            <a:spLocks noGrp="1"/>
          </p:cNvSpPr>
          <p:nvPr>
            <p:ph idx="1"/>
          </p:nvPr>
        </p:nvSpPr>
        <p:spPr>
          <a:xfrm>
            <a:off x="278606" y="850105"/>
            <a:ext cx="3582194" cy="3917157"/>
          </a:xfrm>
        </p:spPr>
        <p:txBody>
          <a:bodyPr>
            <a:normAutofit/>
          </a:bodyPr>
          <a:lstStyle/>
          <a:p>
            <a:pPr algn="just">
              <a:lnSpc>
                <a:spcPct val="150000"/>
              </a:lnSpc>
              <a:buFont typeface="Wingdings" panose="05000000000000000000" pitchFamily="2" charset="2"/>
              <a:buChar char="Ø"/>
            </a:pPr>
            <a:r>
              <a:rPr lang="en-US" sz="1800" dirty="0"/>
              <a:t>JSON stands for JavaScript Object Notation</a:t>
            </a:r>
          </a:p>
          <a:p>
            <a:pPr algn="just">
              <a:lnSpc>
                <a:spcPct val="150000"/>
              </a:lnSpc>
              <a:buFont typeface="Wingdings" panose="05000000000000000000" pitchFamily="2" charset="2"/>
              <a:buChar char="Ø"/>
            </a:pPr>
            <a:r>
              <a:rPr lang="en-US" sz="1800" dirty="0"/>
              <a:t>JSON is very light weight, structured, easy to parse and much human readable. </a:t>
            </a:r>
          </a:p>
          <a:p>
            <a:pPr algn="just">
              <a:lnSpc>
                <a:spcPct val="150000"/>
              </a:lnSpc>
              <a:buFont typeface="Wingdings" panose="05000000000000000000" pitchFamily="2" charset="2"/>
              <a:buChar char="Ø"/>
            </a:pPr>
            <a:r>
              <a:rPr lang="en-US" sz="1800" dirty="0"/>
              <a:t>JSON is best alternative to XML when your android app needs to interchange data with your </a:t>
            </a:r>
            <a:r>
              <a:rPr lang="en-US" sz="1800" dirty="0" smtClean="0"/>
              <a:t>server</a:t>
            </a:r>
            <a:endParaRPr lang="en-US" sz="1800"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21</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1693" y="973477"/>
            <a:ext cx="4952650" cy="3535280"/>
          </a:xfrm>
          <a:prstGeom prst="rect">
            <a:avLst/>
          </a:prstGeom>
        </p:spPr>
      </p:pic>
    </p:spTree>
    <p:extLst>
      <p:ext uri="{BB962C8B-B14F-4D97-AF65-F5344CB8AC3E}">
        <p14:creationId xmlns:p14="http://schemas.microsoft.com/office/powerpoint/2010/main" val="23621501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Json</a:t>
            </a:r>
            <a:r>
              <a:rPr lang="en-US" dirty="0" smtClean="0"/>
              <a:t> Parser</a:t>
            </a:r>
            <a:endParaRPr lang="en-US" dirty="0"/>
          </a:p>
        </p:txBody>
      </p:sp>
      <p:sp>
        <p:nvSpPr>
          <p:cNvPr id="3" name="Content Placeholder 2"/>
          <p:cNvSpPr>
            <a:spLocks noGrp="1"/>
          </p:cNvSpPr>
          <p:nvPr>
            <p:ph idx="1"/>
          </p:nvPr>
        </p:nvSpPr>
        <p:spPr>
          <a:xfrm>
            <a:off x="278605" y="850106"/>
            <a:ext cx="8865395" cy="3744517"/>
          </a:xfrm>
        </p:spPr>
        <p:txBody>
          <a:bodyPr/>
          <a:lstStyle/>
          <a:p>
            <a:r>
              <a:rPr lang="en-US" dirty="0" smtClean="0"/>
              <a:t>Android provide include </a:t>
            </a:r>
            <a:r>
              <a:rPr lang="en-US" dirty="0" err="1" smtClean="0"/>
              <a:t>Json</a:t>
            </a:r>
            <a:r>
              <a:rPr lang="en-US" dirty="0" smtClean="0"/>
              <a:t> parser in native </a:t>
            </a:r>
            <a:r>
              <a:rPr lang="en-US" dirty="0" err="1" smtClean="0"/>
              <a:t>sdk</a:t>
            </a:r>
            <a:r>
              <a:rPr lang="en-US" dirty="0" smtClean="0"/>
              <a:t>.</a:t>
            </a:r>
          </a:p>
          <a:p>
            <a:r>
              <a:rPr lang="en-US" dirty="0" smtClean="0"/>
              <a:t>There are 2 Object are: </a:t>
            </a:r>
            <a:r>
              <a:rPr lang="en-US" dirty="0" err="1" smtClean="0"/>
              <a:t>JSONObject</a:t>
            </a:r>
            <a:r>
              <a:rPr lang="en-US" dirty="0" smtClean="0"/>
              <a:t> and </a:t>
            </a:r>
            <a:r>
              <a:rPr lang="en-US" dirty="0" err="1" smtClean="0"/>
              <a:t>JSONArray</a:t>
            </a:r>
            <a:endParaRPr lang="en-US" dirty="0" smtClean="0"/>
          </a:p>
          <a:p>
            <a:pPr>
              <a:buFont typeface="Wingdings" panose="05000000000000000000" pitchFamily="2" charset="2"/>
              <a:buChar char="ü"/>
            </a:pPr>
            <a:r>
              <a:rPr lang="en-US" sz="2000" dirty="0" err="1" smtClean="0"/>
              <a:t>JSONObject</a:t>
            </a:r>
            <a:r>
              <a:rPr lang="en-US" sz="2000" dirty="0"/>
              <a:t>:</a:t>
            </a:r>
            <a:r>
              <a:rPr lang="en-US" sz="2000" dirty="0" smtClean="0"/>
              <a:t> we can get attribute of object by </a:t>
            </a:r>
            <a:r>
              <a:rPr lang="en-US" sz="2000" dirty="0" err="1" smtClean="0"/>
              <a:t>getXXX</a:t>
            </a:r>
            <a:r>
              <a:rPr lang="en-US" sz="2000" dirty="0" smtClean="0"/>
              <a:t>(XXX is value type)</a:t>
            </a:r>
          </a:p>
          <a:p>
            <a:pPr>
              <a:buFont typeface="Wingdings" panose="05000000000000000000" pitchFamily="2" charset="2"/>
              <a:buChar char="ü"/>
            </a:pPr>
            <a:r>
              <a:rPr lang="en-US" sz="2000" dirty="0" err="1" smtClean="0"/>
              <a:t>JSONArray</a:t>
            </a:r>
            <a:r>
              <a:rPr lang="en-US" sz="2000" dirty="0" smtClean="0"/>
              <a:t>: we can use as an Array and get element by index</a:t>
            </a:r>
            <a:endParaRPr lang="en-US" sz="2000"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22</a:t>
            </a:fld>
            <a:endParaRPr lang="en-US"/>
          </a:p>
        </p:txBody>
      </p:sp>
    </p:spTree>
    <p:extLst>
      <p:ext uri="{BB962C8B-B14F-4D97-AF65-F5344CB8AC3E}">
        <p14:creationId xmlns:p14="http://schemas.microsoft.com/office/powerpoint/2010/main" val="17847981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23</a:t>
            </a:fld>
            <a:endParaRPr lang="en-US"/>
          </a:p>
        </p:txBody>
      </p:sp>
      <p:sp>
        <p:nvSpPr>
          <p:cNvPr id="8" name="AutoShape 2" descr="data:image/jpeg;base64,/9j/4AAQSkZJRgABAQEAYABgAAD/2wBDAAgGBgcGBQgHBwcJCQgKDBQNDAsLDBkSEw8UHRofHh0aHBwgJC4nICIsIxwcKDcpLDAxNDQ0Hyc5PTgyPC4zNDL/2wBDAQkJCQwLDBgNDRgyIRwhMjIyMjIyMjIyMjIyMjIyMjIyMjIyMjIyMjIyMjIyMjIyMjIyMjIyMjIyMjIyMjIyMjL/wAARCAJmAy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opp1hHPJPQVLWbeE/aD7AUAP+3P/cX86Ptz/wBxfzqik8Uk8sKOGkix5ijqueRmlM0YMgLrmMbn5+6PegC79uf+4v50fbn/ALi/nVRSHVWXlWGQR3FLQBa+3P8A3F/Oj7c/9xfzqo7LGjO5CqoySewqKO6gldEjkDM8fmqADynrQBofbn/uL+dH25/7i/nVXB9KjaeJLiO3aQCaQFkTuQOtAF77c/8AcX86Ptz/ANxfzqrg+lFAFr7c/wDcX86Ptz/3F/Oqp4GT0FRW9xDd26T28gkicZVx0NAF/wC3P/cX86Ptz/3F/OquD6UyaWO3heWZwkaDLMewoAu/bn/uL+dH25/7i/nVUcgEdD0qO5uIbO2e4uJBHDGMs7dAKAL325/7i/nR9uf+4v51ReeKMxB3AMrbYx/eOM/yFE88VtA888ixxIMszdBQBe+3P/cX86Ptz/3F/Os61vLe+RntpRIFba3BBU+hBwRT4ZoriFZYXDxt0YdDQBsKZGRW+TkZp373/Y/I0Rf6lP8AdFPoAZ+9/wBj8jR+9/2PyNOdlRGdjhVGSfQVFaXcF9aRXVrKJYJVDxuvRge9AD/3v+x+Ro/e/wCx+Rp9FADP3v8AsfkaP3v+x+Rp9FADP3v+x+Ro/e/7H5Gn0UAM/e/7H5Gj97/sfkafRQAz97/sfkaP3v8AsfkafRQAz97/ALH5Gj97/sfkafRQAz97/sfkaP3v+x+Rp9FADP3v+x+Ro/e/7H5Gn0UAM/e/7H5Gj97/ALH5Gn0UAM/e/wCx+Ro/e/7H5Gn0UAM/e/7H5Gj97/sfkafRQAz97/sfkaP3v+x+Rp9FADP3v+x+Ro/e/wCx+Rp9FADP3v8AsfkaP3v+x+Rp9FADP3v+x+Ro/e/7H5Gn0UAM/e/7H5Gj97/sfkafRQAz97/sfkaP3v8AsfkafRQAz97/ALH5Gj97/sfkafRQAz97/sfkaP3v+x+Rp9FADP3v+x+Ro/e/7H5Gn0UAM/e/7H5Gj97/ALH5Gn0UAM/e/wCx+Ro/e/7H5Gn0UAM/e/7H5Gj97/sfkafRQAz97/sfkaP3v+x+Rp9FADP3v+x+Ro/e/wCx+Rp9FADP3v8AsfkaP3v+x+Rp9FADP3v+x+Ro/e/7H5Gn0UAM/e/7H5Gj95/sfkafRQB5jf8AxO1C01G6tl021ZYZWjDF2yQCRVf/AIWtqP8A0DLT/v41cdrX/Ie1H/r5k/8AQjVGvsaeXYVwTcOnmfKzx+JUmlP8jv8A/ha2o/8AQMtP+/jUf8LW1H/oGWn/AH8auAqzaafd3wkNtAZFjALtkKq56ZJIFU8uwaV3Bfj/AJiWOxTdlJnbf8LW1H/oGWn/AH8aj/ha2o/9Ay0/7+NXCTwS2txJBPG0csZ2ujDkGlktp4raG4kjKwz7vKc9H2nBx9KP7OwenuLX1/zD69iv5md1/wALW1H/AKBlp/38aj/ha2o/9Ay0/wC/jVwGantbO5vfONtC0vkxmSTbj5VHUmh5dhEruC/H/MFj8U3ZSZ3H/C1tR/6Blp/38aj/AIWtqP8A0DLT/v41cJLBLAUEsbIXQSKD3U9D+NR01luEe0F+P+Yvr+J/n/I7/wD4WtqP/QMtP+/jV1Phbx1aeIJ/sc0P2W8xlVLZV/XB9favF60NCkeHxDprxsVYXMYBHuwB/nWOIyvDSpvkjZmtDMa6qLmd0fQtFFFfIn04UUUUAFFFFABWbd/8fLfQVpVRvYjv8wDII59qAOLv4G+2a/dI1wk0McTwmN2UbgvXA+9+OaS4t7dr3XI2M32qe2DxIJXG/wDdnOBnHWuqz70ZOMZpNaWHfU5EXGnrJpUbX0sdg1rIZMTuMuNvBOc8c1H9ouY4LGW5nmlkCAJas7xyuC/yuCOGbGMhh09K61reJ7yO7YHz40ZFbceAcZ/kKlyfWqv1F5GHI9vcQmwt7iWT7Rcv55mY5RVOZAM9F6AduapXswMdtqDzSQQ3d8iFkYriBQwA47Hk/jXTlUZtzKpbG3JHOPT6VFNaQTmAun+okEkYU4CsBgdPrSA5iKb98omuLkaEbiTy5jI4z8owC33tmd2DnmombU3ksntfNdlW5ELyA+Y0ORgjP8WOmetdpk5znmkz70AcdNMzz/ub/wCz2ohQ2ck7TFi3O48H5mB6hs1LdXtwdajMLussd1HFIpZyzoerBB8qoc98n3rrdx9TRk+tHUDj9PuPNktDDd3Et/8AbZFljMjECEMwOR0AAxg9aniv5/8AhFkgjkmN8IfMfCkuI/MwxB9cZ966K1torODyIAVj3M2Cc8kkn9TU2T60B1Oammsf9GFvd3B0oyn7RIJXIDbflG/qAT1weuKWxke+EdgWkkthcPMrSElmgU/JnPJBboT1ArpdxznJpuF3l8DcRgtjk/jQBxZv7l7iSaCSRFkhuPNjMjs8bAZXfn5VOegUD8aJLhmsXfT7q5mJ07ddMXZtsny7Tz0brwO1dlNGlxBJBLlo5FKMM9QaWJFhhjiTISNQqjPQAYFH9fmH9fkY00EmrS3HkyshtofKhdWxiYgEnPtgD86qw6pHLZXGtalFItuhWKK3ZCfnXqQvqX4B9BXSKqqCFVVBOTgY5pcnOc0AczBcrPb3U0d1FJqOpSLGUibIiGMAe5C5JNdHFEkMKRRjCIoVR7CnEBmVmALL0JHI+lLQBrRf6lP90V5fa6hLNcr9j1G9n15damjW3MzlBbiRgQy/dCBe5GQcYPavUIv9Sn+6Kr2GnWumQyRWqFEkmeZgWJy7sWY8+5NHUOh5/pl07yaYLe71CbV5BKNZglkdljHltu3IflTD7Qu3GR61nWU+s23hmKN5LiLUfsEf9nLCH8ryMr5p2jkygZznkDBWvXKKAe9zzGF7s6SFtNaNxby6naR4sXmPlKz4ceZIWYgjqM8e1Ttb3en3BuLe61F5LfXI7SFZbiR1Fu2MoQThh8x+Zsn34r0einfX+vL/AC/EP6/P/P8AA840u7ka90zyru/k197lxqls8jlEjw27KH5UUfLtIAzx1yak8Mi8jHhW9kutQknvkmS88+V2VgFJXKnhcEDBAB+teh0UJ2QdQooopAFFFFABRRRQAUUUUAFFFFABRRRQAUUUUAFFFFABRRRQAUUUUAFFFFABRRRQAUUUUAFFFFABRRRQAUUUUAFFFFABRRRQAUUUUAFFFFABRRRQAUUUUAFFFFABRRRQAUUUUAFFFFAHzxrX/Ie1H/r5k/8AQjVGrutEf29qPI/4+ZP/AEI1RyPUV99S/hx9EfFVPjfqLXQ6D9sfTbq3Gmx6hYTSIJYjKEdWHRl5zxnr0rncj1FB2nrg0VIc8eX+vzQQnyyv/X6nbS6PZyG1i00xXUVvqjCaRmUsIiFI3Huo+YZ6cVf2My6ZHDb2klit7ci53ohEcfme/wB0YzyPQV518p64o+X2rmeEk0ryvby9fPzOhYmKvaNr269vkd7bNpyTaTbQ21lJaT21y7NJEpZirOUJJ57CobdLW4sILyWK1+0S6TO0mEVQXVvlO0cA1xHy+1Hy+1H1PtL+tf8ANfcL61d7f1p/k/vZ0nit7mf+zp2CG3azhCuiKMvsG4cc8enaucpPl9qMj1FdNKn7OCj2MKk+eXMLV3Rv+Q7p3/X1F/6GKo5HqK6XwVoVzq+v20qxsLW2kEsspHAwcgD3Jqa84wpSlLaxVGEp1Ixjvc9xooor4M+zCiiigAooooAKKK5S/wBT1Cx8XXMiO8un29nE89sBkgMz5kX3GBkdxR1sHQ6jyo/+ea/lR5Uf/PNfyrkT4oaxF4Q4uWn1Bo7YsWKKgjVuqKxxz2B5NPm8akQWix2my6nEjETLKECowUkYQsQSRjKiiwXOr8qP/nmv5UeVH/zzX8q5a68SXt/YXP8AZllsaKyM87TyGNoiwbaqjHLcE84HSr76tLY+FbK9ZonmeGLLXEuwFio5OAST7AEmnYVza8qP/nmv5UeVH/zzX8q5W+8Qy6h4B1HU7Xfb3EIdMoSMOrYypIBwfcDrSarrd7HYahbXcJtriBIJlezuOWR5NuMleDwc8Hg9aLBc6vyo/wDnmv5UeVH/AM81/KucbxNdrc3Lf2fH9itb5bKSQz/OxbaAyrjoC4yCR7Uy2uNSv7fWft7tFb29w4U2MrGYhQPlHyjGfY5zS/r8v8xnTeVH/wA81/Kjyo/+ea/lWRp2n3dxoMVvqVxdRyliwMc5Eirk7VZxjJAwD61z+iX13Y6Xp1wr3V/eX9xJbAXV42xMM5DYOeyjoM07Cvpc7fyo/wDnmv5UeVH/AM81/KsCXxHPam8trizj/tCExCGGOUlZ/M4XBIBA3ZB47VuXM5trKacqGMUZcqD1wM4oSb2GP8qP/nmv5UeVH/zzX8qw28RS2yJLe2apHNbGeHy5dxOMfKeBg/MPaoNX1i9trKaG4jW1uAiTI8EhcbfMUMOgORn9a3jhqjaXcxdeCTfY6Pyo/wDnmv5UeVH/AM81/KsOXxGy28c6W6+XcuVtizMdwAJLMFUkDjgcn1xSpr1zP9njgsl86ZZSfNdkUbCOmVyQc8cVP1ep2H7aF7XNvyo/+ea/lR5Uf/PNfyrBTxK6QrcXVmIoZbZriILJubC4+VuMAncMYJqS51y7sI5ftljGJRB58axTZDAEAqSQMEZHtT+r1L2t+QKtBm15Uf8AzzX8qPKj/wCea/lWYmryRSXkd7AkTW8ImBjk3BlOcDoOcisufUdSXSbxYxl7cDz5mkwyu2GKoMdFDAckURw827A6sUjp/Kj/ALi/lR5Uf9xfyrm7rUL6K6u0tHLML6CI+dJ8oDBeFwvAPfrVk6neW2p6i10sP2O1t0kYI5LDhjwMc5x69hR9Xla/9dP8w9tG9v66/wCRt+VH/cX8qPKj/uL+VZ1rqVyb2G2vbaOFriIyxGOTf0xlW4GDyOmRWjK/lxO+M7VJxWUoOLsy4yUtg8qP+4v5UeVH/cX8qwB4mkhtLa7vbNYoLmAyxbJdzZAztIwByOhzTNW1a/g068iniW2uDatPFJDLuxggEHgcjIrZYapdL+v6RHt4WujovKj/ALi/lR5Uf9xfyrBk8SFbZLiOANDNJ5Vu7M2XYAlmIAJAGD7+wp6a9cT/AGSKGyXz7h5E/eMyINgzuGVyQfpS+r1N7B7eHc2/Kj/uL+VHlR/3F/KsGLxK4hiubmzEVvNHIybZNzgp1BGMc4OOakm126soXa9s40Y2z3EKxy7s7Rkq3AwcEdMij6vUvawe2hubXlR/3F/Kjyo/7i/lWXFrEqSTLe26QhLcXKlJN3y+h4HOfTIqnfrqkWhxT/bWhYMskwAyxLOPkBPRQDikqLbSbtcbqq10dB5Uf9xfyo8qP+4v5U+sjUbq+i1nTYLYRGKXfvDuRnA9gazhBzdkVKSirs1PKj/uL+VHlR/3F/KsmPXGkEcX2cC6M7xSRb+ECcls45GNuP8AeFV08Sypa215d2ax2txC8iFJNzAqu7BGB1AOMGtFh6j6f1/SJdWCN7yo/wC4v5UeVH/cX8qx9P183Jm+0QeWiRedvQPtA9CWUc/TNNaC7l06O5uLm8wQ0rwW3DksflAPXAHaj2Mou0tAVVSV46m15Uf9xfyo8qP+4v5VT0WaW40e1lmmWWRk+Z17nP8AP196Zq+ptpsaFFhZnzgSORnHoFBJ/Lip9nJz5FuPnXLzPYv+VH/cX8qPKj/uL+Vc1FrN7cX01zZxCSA2EVwIZZNoXO4kDAPJ/LimXWqyy/aZreadAxs3UF+FV25AGOMjrya1WFne39dDP28bXR1HlR/3F/Kjyo/7i/lXOPf36zyJaEPnUzC3nynGNoIAwvAq82tSI01u1uv2xLhYViD8OGGQ2cdMZ/75NS6E1sUqsf6+f+Rq+VH/AHF/Kjyo/wC4v5VhXGs/ZftF28q7ZZfs1pG7hULDOWJ9M559Fqx4cuvtFlMr363ksc8gaQMDxuOOnQentSlRkoc7GqsXLlNXyo/7i/lR5Uf9xfyrBvvEF3DNftaWMU1pp2PtLvNtcnG4hBgg4U55IqbT9ZutT1a6gt7SEWds6K07zHc4aNXG1cf7Xc1itTRuxseVH/cX8qPKj/uL+VVNUv3sIoGjhErzTrCqltuC3fNUBrl0bj7B9ki/tHzTHt80+XtC7t27GcYPTHWtY0ZyV0RKpGLsza8qP+4v5UeVH/cX8q5q68QmG5s5Jw8PlSzQzwodwZwoIwfTkEE4681PdeIri1mEElon2hIxLKis7YBJwqlVOWwO+B71f1appZbke3gt2b3lR/3F/Kjyo/7i/lWHL4huA9w0NgHigkjjbdJtclwMcY4wWGc1INbuMtam1jN+LgQBFkPlnK7927GcAe1T9Xqdh+2h/X9eRseVH/cX8qPKj/uL+VYv9u3JuI7IWcf2wzNC6+b8ikJvDZxkgj2zUVzcXWpack0H2mG881oFjhk/drICQWY45Xjv9MZNNUJXXNoDqx6G/wCVH/cX8qPKj/uL+Vc7FeXH2srLPM2NVMQCvgY8vODxyue1SW+v310LTy7CEfbA/lFpzhdh53fL3HTGaHh59BKtHZ/1rY3vKj/uL+VHlR/3F/Kual1ma5Edzbb0d9PmlEbSfuwysAeMcnrg/pVs6re22l2Usy25mljBbJkIPA5+VDzQ8PNWD20f6+X+ZteVH/cX8qPKj/uL+VYeq3F9P4dN3b3K221C7mJSWOOgUsAQPU4zUtwJb/WfsRuZ4IYrYSnyX2M7MSOvoMdPekqLtdvv+BXtOyNfyo/7i/lR5Uf9xfyrmNMuLvXJ3t57yaIW0WN0DbDI+9l3nHsvTpkmmf2rLe21j59xcKixs149qSpTkqrkjtwTj8egq/q0k7X2I9urXsdV5Uf9xfyo8qP+4v5Vlf2uXFtb2G27mlLKJJG2oQmNzZAOeSBwO9Z9xqV/f3unQQosAM0qToJyp3xjpuA5Xv796mOHm3rp/X/AKdaKR0vlR/3F/Kjyo/7i/lXL2uqX9rZz3tygkaW6eLcZnMUQUsMkBflHGMgc55xVq58SmGRI44I5HEKyybWZwQc4CFVOScHrjtTeGqXstRe3ha70N7yo/wC4v5UeVH/cX8qxbTUb6XUtRLJELaKNHQMzblyuRkbfzqSx1K61EzQqYIn8slHRZDtPrhkUH86l0JL8PxKVWL+ZreVH/cX8qPKj/uL+VcrPd3Vib1bG9mniijSKSadt4SdmA+XPoDkjoOKk1K5utDla3gu5pVnhBVp23tG+9V3ZPbDdOmRVrDNtJPfYn2ySba23Om8qP+4v5UeVH/cX8qyLYS6frsdiLmeeGe3aT98+4qykDIPoc9PatqsZw5fmaRlfcZ5Uf9xfyo8qP+4v5U+ioKGeVH/cX8qPKj/uL+VPooAZ5Uf9xfyo8qP+4v5U+igCg+h6RI7O+l2TOxyzGBSSfXpTf7A0b/oE2P8A4Dp/hWjRWntZ/wAzI9nDsjO/sDRv+gTY/wDgOn+FH9gaN/0CbH/wHT/CtGij2tT+Z/eHs4dkZ39gaN/0CbH/AMB0/wAKP7A0b/oE2P8A4Dp/hWjRR7Wp/M/vD2cOyM7+wNG/6BNj/wCA6f4Uf2Bo3/QJsf8AwHT/AArRoo9rU/mf3h7OHZGd/YGjf9Amx/8AAdP8KP7A0b/oE2P/AIDp/hWjRR7Wp/M/vD2cOyM7+wNG/wCgTY/+A6f4VeihigjEcMaRxjoqKAB+Ap9FTKcpbu41CMdkFFFFSUFFFFABRRRQAVVTT4E1ObUBu8+WJYmyeNqkkcf8CNWqKAMRPCunQwPFbefbFrlrpJIpMNE7DB2+gI4x05qSXw/DLHAftt6tzAGC3ay/vSG6gkjBBwOMduMVr0UAYlz4Ys7pizXF4peDyJyk2DOnPDnqTyeRg81Yu9CtbuxtLXzJovsZVoJYmAdCowOSCOnHStOigDJ/4R2x/se60vMxt7p2eUmQlizHJOfrTr7QbLUHnefzMzxRxPtfHyoxZcfia1KKAsZbaDZNDcxHzdtxdLdv8/8Ay0BUjHt8o4pP7BhEl+0d3exLegl0jm2hGOMsnGVbj1rVooAbGnlxqm5m2gDLHJP1rMg8PWNvDZRJ5u2ymaeLL/xNuzn1HzGtWigOljGutGF54pstUkjj2WcDqjbjuZ245HTAGce7VpXsLXFhcQJjdJEyLnpkjFT0U07AY9p4ft0tlS7aS5f7OICJHyqLgZC9MdOvXgU7/hH7V0kE01zO7qq+ZJJllVWDAD2yB9a1qK0depe9zP2ULWsZj6HatJJIjTRM8nmqY3x5b9Cy+hIPPY1NHpkSSwzNLNLLCjoHkfJIbGc/lV2ipdSb6lKEU72M7+w7IxwRsjOkMDQKrNwUbGc/kKi/4R+0aOVZpbmcyR+VvlkyypkHA/ED3rWop+2qdxezj2KFxpMNxdi4LuCdgkXqHVCSB+Zz+FR3WhWt1NO7POizgedHHJtVyOhI9eB+VadFCqzWzBwi90Z02i2s32glpUeeVJS6Pgq6Y2kenSlbSIHuGmeSZvMiEMyFhtlUZA3DHXk9MVoUUvaz7j5I9jFl8PRm1mSO7uhM0XkxTNKd0K8cKR06Dnrx1rWkjLWzRA5JQqC3fipKKTnKTuxxio7GHp/hyGKxgjvnkuHS3EJR3yiZGG28Dr69am/4R+0eKZJpbmcyxeTvkkyypnOB6dB71rUVbr1G73IVKCVrGbLodpJLJIrSxs7CQeW+NrgY3j0JHB9akTS4lltpXmnlltyxR5HyTuGDmr1FT7WdrXHyRvexnDRLIRQRMjPHAJAqs2QQ+d2fXrUQ8PWnlSxyy3MweEwKZJMmND1C8cduevFa1FP21TuHs49jPudIhuJopC7rsVUZeodVO4A/jipNR05NTgEMk88SZyREwG7uM8H0q5RS9pJNO+w+SNrFC20+S31CS5a8nlRoUiEcj5AIJJbHTJz+lSXmnx3ksErSSxywMSjxtg8jBH0NW6KSk07obimrMyodK26vqGoMiK88axR4YngDqfQk/oBVfS/DkdvZWyXzvcSRQmLy2fMaZGG2jA6jjmt2ir9vO1r9vw0I9lG9zL/sRfJ8k3l08JKgpI+4bAc7enf161PeaZFdzpOJp4J1Up5kL7SVPY9RirtFL2s73uPkja1jOstJWxvTLDNKIBAsSQFyVGCSWx/eOeTUl5pkN7cRTtJNFLGpTdE2CVOMqfbgVdoqVOSd76lcqtYxz4cswoWOW5iXyVt2EcmN0a5wp/M89amfQ7J/M+V1D+VlVbAAjOVxWlRVe2qdyfZw7GdLottIkoV5o2kuPtO9HwyvjGR+FQyaQ02s/biwRorXyYZc5bcerEdOO31Na9FCqzXUHTi/6+ZBb2sVvaxW6qCkahRuGc+9UzpCpdW0tvNLCkc7zSIjYEhYHgjuOeladFTzMrlRj33huzvrqWZ5bmJbgKLmGKTak4HTeMZ6ccEZFXbPTbexuLqaAMGunV5ATwCFCjA7DAFW6KkZm6zp8uow2scT7PLuUlZg2CAOuPemDQbURYEtx5/mmX7Tv/e7iMZzjHTjGMYrVorRVZqPKmQ6cW7szY9DskEWVd9hdmLtnzC4wxb1zTF0GCMJ5NzdxMq+XvSX5mTOQpJHQZ47+9atFHtp9w9nHsZ50e1P2jPmH7RIkjkt3TGP5Ckm0W1meaQmVJZZVm8xGwyOFCgr6cCtGikqs11/r+kDhFq1v6/pmdBotrBLDMDK80UjS+Y75Z2YbSW9eKkj0uGLy/LlnQJO0+FkIDM2chvUc9Ku0UOpN7sahFdCgNItRKZPn3G5+1fe/j27fyx2ot9ItbYWgj3/AOi7/Ly2fvdc+tX6KPaTta4ckb3sZkOg2UKoqiQqkLwAF+qucn9at2VoLK1S3WWWVUGFMrZIHYVYoolUlLRsFCK1SKmo2Calam3kmmijbhvKYAsPQ8GoJdGilETG6ulnjQoJ0kAdlPY8YI/CtKihVJJWTBwi3dmZJoNoViEDTWpjj8oNA+0snXB9eec9aH0O13IYHmtdsYiIgfaHQdAf1568mtOin7WfcXs49jIj8OWVvCkVtJcQLExaHZJzFkYIXOeD6HNTwaNaW72zoH3W7OysWyWZ/vFvUmtCih1qj3YKnBbIzzpEQtvIhuLmAeY0u6OTByxJPUdOajGg2sSxLbST2vlxiLML4LKOcH8SeevNalFHtZ9wdOL6FOPTY4tQa8SWYO6BXTdlXwMAketWLiH7RbyQmSSMOpXdG2GH0PY1JRUuTbuylFLYyrbQLa3s2szPcTWpjMfkysCuPXgA5980+PQ7UJMs7TXRlTy2ed9zBP7oPGOefWtKiqdab6kqnBdDJOgQtDKrXl8ZZAq+f52JFVTkKCBwM9fWtaiiplJyd2VGKirIKKKKkYUUUUAFFFFABRRRQAUUUUAFFFFABRRRQAUUUUAFFFFABRRRQAUUUUAFFFFABRRXJz6da6r47u4r2IzRx6fEyKXYBSXfJwDR1sHS51lFcLbXDx6lDYmSS5t7XWRBbyPK2QphZipIPzbTxzn9KnXxNqy6HFqckdu5urj7LBBBCzMrbyu8/MN3C/dGOe9HS/8AXT/MP6/P/I7OiuVi13WJVtbNrZba8ubhoo57iAqpRU3FvL3E57Y3e9SB9Y/4TGzt5b228oWLvKiQthyHUZHzcHn3xz1p21sK501FcR4kmZNR1ndveNbO1YR+YyjPnH+6Qf8AGrl1r+qRT6lNGtp9k0+8jgaNkYvKrBMnOcKRv9Dn2pLX+vOw7nV0Vxnh/VbuTVrrS4iE23txLJLcgnzIw+NsQzzjuei+hzV+6ur+28VXUhuYzY29h5zQeSSxGWzg7sZ4649qOiff/IR0lFc5Yavqf2vTPtxtHh1ONmiWBWDQkLvAJJIcY74HP1psmuahHda5MwtxY6Uc+WqMZJv3QfGc4Xk+h/Ciw077HS0VyFvr/iGWyuJF0qSV/IEsTG2MYUkjK4LnfgEkY25xjjNW9M8QTXd5YW5lgm84zLKywtEysmPlKMSVIzyOadhcyOkorhpNVvb+60+6SRIZjbagBtBKZRwqkrnngetTJq2tWHh3SZ5JInilh8y4vBavIIhtBAZQ+e5y/t0ot/X3/wCQHZ0VStJLuYyzSvbNauiNbmHdkgrySTx16Y7Vh6Hd6hHp+mRvLC8d0kioSrFkIyQSc/N06cfWtI0nKLfb/g/5ESqJNLv/AMD/ADOporlYZNVbR9If7dDvmuFBJhbkEMefn55FWLnWNQh/tGZRbeRYSqrKVbdICqk4OeDzx1q3h3eya/p2F7VWu1/X9I6KisKDU9QmvZ7ZxDBOyubeGaJhnHRt4OGHTIABGakvLhvtUfnsAllF9ouNmcF8YVR+px9Kn2Mk7P8Ar+thqomro2aK5iK61OBrq3iNussduLyRpgzZdixKcEYAxjPt0qX+2725tbm9tVt44bWJZHjlBLSEoHIByNowcA4Oap4eXRk+2R0VFctaapO2s3dtb/K086usk4JQL5akqozy3tx61Np+u315Ik7WjLZybyWMZURKM4Yvu+bp6DrRLDTSuCrxbsdHRXKP4lvIorpvLjkK232iFzE0aN8wGOTlhz14+lP1W+uo2ezvBFIQ0EyNFvQAGUKQeecfr6U1hZ3Sf9f1cPbxs2uh1FFZt9eXP9pW+n2hijkkjeVpJULABcDAAIycn1qnPqmoqL6SL7KF09R5qurfvW27jg5+UYPBwazjRlL+vl+ZTqJO39d/yN6isG91DzJ1uFkWOK1iV8vnBlk4UYHJIBPHqRVaLX7+Qpb+VGs5vBbM0sRTgpvDbdxwfbPPtVLDzauhOtFPU6eiuaS/mn1OxiuljM0F5LAzxsyqcRlgdufQ9DnFSR6hJb3S6jMVFldyNHubP7tVB2H0wcN+YoeHkgVVM6GiuduWiu9Mt77VFkYyA+RZxEjeW+5x1LY/AZNLtu00/T9PuZC86R+dcNuydqcgE98nA98Gj2Om4e0u9EdDRXMrr99b2dneXiW7xXVs0ojiVgUZV3dSTkEewx71FrOoX8WlTwXTws1xaNLG1uGUoVxkdTkYPB4+lUsNNyS7/wBP7he3ja6Orormm167Nqs0MQxNOLeKLyy0kZAJYuMjnj7vHbmpF1XVJJbO28iOCWeSRDJPERkKuQwUNx6YJqfq8+oe3idDRXMxeIL2OCC7uo4DDNFMwjiB3KY/cnkHB7ce9ST6zqFjBvuPssjTWkk8IjUgIyru2nk7hz14p/Vp3t/XmP20bX/r+tToqKyrC+vHvlt7ryCJbcTqYlI284KnJ5+vH0rVrGcHF2ZcZKSugoooqSgooooAKKKKACiiigAooooAKKKKACiiigAooooAKKKKACiiigAooooAKKKKACiiigAooooAKKKKACiiigAooooAKKKKACiiigAooooAKKKKACiiigAooooAKKKKACiiigAooooAKKKKACiiigArMvNA06/vftk8UouDGIzJFcSRkqCSAdrDPJNadFAFGPR9PihtYo7SNI7WTzYVUY2vgjd7nk9fWj+xtP8A7NOnfZU+yZLeXk8EndkHqDnnI6VeooAzD4e0w2f2VoHaPzPMDNM5cN6h87ge3WnLoWmq9pIsDK9oCIWWVwQCckE5+YE885rRooApXOkWF5JM9xbK7ToschJPzKp3KPwND6RYOlyjW6lbqRZZhk/O4xg/+Oj8qu0UAUP7E07KH7MoaO4NyjBiCJD1Oc557jpT5tLs7jUIr6SI/aYl2K6yMuV9CAcMPY5q5RQBm2Wg6Zp1z9otbXZJtKqS7MEBOSFBJCj2XFWo7C1ikunSFQ1026fPO87QvIPsAKsUUAZKeGtKjhkiS3kEcgCkefJ8oByAvzfKAf7uKc3hzSmt4YPsxCwuZEcSuHDHqd4O4575PNalFAGfBoemWwgENnGgt1kSIDOFDnLjHuar/wDCL6R9mjt/s8vkx52p9plwAeq/e+7x93p7VsUUAVbfTrS1uJ54IQkk4USEE4IUYXjoMD0oi060hS3SOEKtvnyhk/Lng/zq1RTUmthWRn/2Jp4tjbiFhEX8wKJX+VvVTn5fwxUEPh+2F9c3NwPO8yZZUUs2F2qAMjOGORnJFa9FWq1RX13JdOD6FD+xdPzMTAT5ysjbpGPDfeAyflz7YoGkWoiaMeZsaVZGG7rtxtX/AHRgce1X6KXtJ9x8kexkXGgwXmqz3d1+8ikhSPygzL0JJzg8g56GrM+j6fcyiSW2UnAUgMQrAdAwBwwHvmr1FP2s9NdhezhrpuVJNLspRIHgB8yRZWIJB3jGCD2PA6U1NIsY52lWDDNkld7bOevy5xz9Ku0UvaTta4+WPYxrvw5Zy6fPb2yCKSSLyhIzM+1cg45PTjpVpNG09EdPs+7zHV3LuzElTleSc4B7dKv0U3WqNWuxezhe9ig+i2EisDARmRpdyyMrbm+8QQcjPp0pJNE06YqXtgdqhMBmAYDoGGcNj3zWhRS9rPuxuEXuin/Zdq1vNBIhkSaQyPuY53dsEdMYGMdMVSufDtrKbcQjykScTS/M26QhSv3s5z05z2rZopxqzjsxOnF7ozzotj9mSFIjGELMjKx3AsCGOe5IJ5NTT6daXVh9hngWS2wF8s9MDp/KrVFL2k73uPkja1ijdaRZXtxFcTxOZYlKxskroVB642kUsemwwCfyjJuljEeZHL7QAcAE89yau0Ue0na19AUIp3tqZWl6DaadbQqyCWZYBCzsSQRjnAJIUH0FSJoWmpFLGLbKSp5bBnZvl/ujJ4HsMVo0U3WqNttsSpQSSSKUuk2M7yvJbgtKF3kMRkr0PB4I9etOh0uzgaJkiO6IsyMzsxBYYPJPPHrVuil7SdrXHyRvexUTTbOMQhYFxDu8scnbu+9+eaij0PToklRbYbZYzEwZ2bCH+EZPyj2GK0KKPaT7sOSPYhW1gSZZVjAkSPy1bPRfSpqKKltvcq1gooopAFFFFABRRRQAUUUUAFFFFABRRRQAUUUUAFFFFABRRRQAUUUUAFFFFABRRRQAUUUUAFFFFABRRRQAUUUUAFFFFABRRRQAUUUUAFFFFABRRRQAUUUUAFFFFABRRRQAUUUUAFFFFABRRRQAUUUUAFFFYGt+Jv7I1Wx0yHTbm+ur1JHjSFkXATGcliPWgDforE0jxLDqd/Np09ndWGoxIJWtrlRkoTjcpBIYZ9DW3QAUUUUAFFFFABRRRQAUUUUAFFYt/wCIltdah0m2sbm9u2QSyiHaFhjJwGYsR3zwOeK2qOlw62CiiigAooooAKKo6zqcei6LeanNG8kdrC0rImNzADOBmrFrcLd2cFyqlVmjWQA9QCM0ATUUUUAFFFFABRRRQAUUUUAFFFFABRRRQAUUUUAFFFFABRRRQAUUUUAFFFFABRRRQAUUUUAFFFFABRRRQAUUUUAFFFFABRRRQAUUUUAFFFFABRRRQAUUUUAFFFFABRRRQAUUUUAFFFFABRRRQAUUUUAFFFFABRRRQAUUUUAFFFFABRRRQAUUUUAFFFFABRRRQAUUUUAFFFFABRRRQAUUUUAFcJ4re+j+InhptOghnuRb3W1JpCikYXPIB/lXd1mXWh213r9hrDySi4so5I41UjaQ+M54z2oW/wDXYOhy3hmafV9a1LxFqeyLU7CFrL+zowc24B3HJP3t2AQRxisPT5vE2s6NHrVvaa0+o3CmWCWO+iW3Xk7V8otjb2ORnrXocmgWzeIo9biklhuhEYZljI2Tp2DjHOOxrOHgu2ikkWz1TVLOzkcu9nb3G2PJOTjjcoJ7AincVjH11NU/tb7ZrC6umlC1jKHSZsfZ5cHzDIq/MwHY8jjpU890/iDxHp+i22qXSaX/AGaL1p4JNkl1ltq/OMEDucY61tan4ZGpTs41fVLaORBHLDBPhHUDHcEg47jFJd+EtPnhsVtnuLCawj8q2ntX2uiYAK85BBwOCDRdf18ws/6+Ryer3l/okHirRYtRupobfSftlrNLKTLATuBXf1PTIzzWzr93dQ+FNBliuJklku7JZHVyCwYjIJ7571q2XhXT7W2vo5zNeyX67Lqe6fc8q4wFJ4AAB4AAqingS08m2hn1TVLmK0ljltkmnBEWw5AHHPpzk4pp7X8ge2nn+RRS2udZ8ea9Yz6nexWEEVu6wQTGP5iD/EOQOOgxmlt7abxN4k1i2udRv7az0t47eCC1nMRYlMl3YcsfTtxXTWujW9prd/qqPIZ71I0kViNoCAgY496pah4Vt7zVH1K2vr7TruVAk72cgXzlHTcCCMjsetT2CzOd1+fU/wDhILLw5b/2peW0VkbiVre5SKeY7to3OSOB3xzyK2fCKazC19BqNtdxWashszeXCTS4I+ZSyk5APTPPNWbzwpZ3UNnsur23u7NSsN7HN++APUFjncD6EGr2laV/Zccga+vLySVtzy3Uu4/gBgAewFNbBbU4y30O3n+K+rlrm+XbZwTjZdOvJduOD93j7vTrU2hWd14v0661m71fUbWd7maO3jtpzGluqOVX5Rwx4yd2etdXDotvD4iutaV5TcXECQOhI2BVJII4znn1rMuPBlrJcXL2uo6jYwXbl7i2tZgscjH7x5BKk99pFHSw3vf0/I5aLWtV1628Eub+a0lvZbiK5eA7fMCKQTjpk4yPQmvQ9PsI9MsxbRS3Eqgk7p5mkc5/2m5qi3hjThNozwq8CaQW+zRRkBfmXaQcjJ4rZ7USa6C7Hm2jafe6v4Hk1SfXtTjvIfPaB0uCqx7HbG4fx9Od2eOKl07VL7xhf6RY3N1c2Vu+kJqFwLZzE80jNtxuHIUYzx60/wAOeCJZ/Da22p3eqWiSSym4sUnASQF2xngkAjGQCM102o+GLK+a0lglnsLm0TyoJ7RwjIn9zkEFeBwRQnpr/Wj/AK+QO/8AXqcZrU91Y2HjLw693Pd2kGlC5gkuH3vHvDAoW6kcZGea0PDGoT+IdRhjmluLG30m3iK2BYpLOxQYkfB5T0GSCevpW4vg7T/7I1OxknuppdTQpdXcsgaZxjA5xgYHQAYqzN4atJLjTLqOWaG605RHHNGQGePGCj8YKnHT16Yp3B7af1scDZXHiHxBp8msR2mttdyvIbZ7e+ijgi2sQq+WWGQMc7hk81uSLqWqeMNP0++vLuyEmjebdQW020GTeAcEdPqOfetaTwbbi5ney1TU7CC4cyTW1rOFjZj1IyCVz32kVopoVtHrkOqiSYzRWn2RVZsqUznJzyT75pdv66MGnr/XVHFWVjfajpmvCbXdUVtInlgsnjnKsAi7gXI/1h5xz2FWINTv/Etz4c0ya9mtYbvS/t109s3lvK3AChuoGTk49q6u08P2tnDqkUckxXUpXllLEfKWGDt46fXNVJPB9g+m6baxz3UE2mxiO2vIZAsyDGCM4wQQOQRihPTXy/J3/GwmnfTz/NW/A52+uL3QrvXtFi1C7ntho8l7bvNKWlgcZUgP1weCM9MVFfRX2l+FtI8RprOoy35a18wSTfupFcqGUx9Oh69c85rqIPCFlHZ6jHLc3dzc6jCYbi7nkDSlMEADjAAycACp73w3aX2gW2jSSzLb25iKspG4+WQRnjHbnilqvw/Njt+v6GzRRRQM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pjE5p9MbrQAZPrRk+tJRQAuT60ZPrSUUALk+tGT60lFAC5PrRk+tJRQAuT60ZPrSUUALk+tGT60lFAC5PrRk+tJRQAuT60ZPrSUUALk+tGT60lFAC5PrRk+tJRQAuT60ZPrSUUALk+tGT60lFAC5PrRk+tJRQAuT60ZPrSUUALk+tGT60lFAC5PrRk+tJRQAuT60ZPrSUUALk+tGT60lFAC5PrRk+tJRQAuT60ZPrSUUALk+tGT60lFAC5PrRk+tJRQAuT60ZPrSUUALk+tGT60lFAC5PrRk+tJRQAuT60ZPrSUUALk+tGT60lFAC5PrRk+tJRQAuT60ZPrSUUALk+tGT60lFAC5PrRk+tJRQAuT60ZPrSUUALk+tGT60lFAC5PrRk+tJRQAuT60ZPrSUUALk+tGT60lFAC5PrRk+tJRQAuT60ZPrSUUALk+tGT60lFAC5PrRk+tJRQAuT60ZPrSUUALk+tGT60lFAC5PrRk+tJRQAuT60ZPrSUUALk+tGT60lFAFd5Cu4lyFGSST0FEchfYyuWVsEEHgiqt9HbXKPb3MgCMclfM2k/8A1qLCK1tUS3tpAUByFMm7H09qANaiiigAooooAKKKKACmN1p9MbrQAlVNRvvsFssgiMskkixRxg43MxwMnsPerdRXFtDd27wXESyRP95WHBoAy7vWrm0GH08NJFD59yq3AxGmSPlJHzHg+n1psviSKOIyfZ3IEk6AbwCfLUsT+OPwq22iaY6QK9lEywf6vdk7ec49xn1px0bTWuZbhrKEzSgh3K8nIwfzHWgat1Mm48Q35sZGg05I7mOSHKSTgjZIRg5A69sdvetn7Rcq9okloA02fN2zAiLAz3wWz7CnPp1nJHNG9tGVmUJIMfeUdAfpQmnWafZttumbXPkE8mPIwcH6UCJphKYXEJVZMfKWGQPwrFOo358P2d8rxCRmQS5j+9lgvAzxW1LEk8TRSruRhhh61TOiaabZbY2cfkK25Y+cA+tS076FxcVuI9xdR67Dbs0f2aSF2CheQV28k/jVTSNSuru8ZLhh5bxtJH+72hgGxlT3H1weRWgdLsTcx3JtkM0YAR8nKgU63sLS1leSC3SN3+8VH+cUkncfNG1izRRRVmYUUUUAFFFFABRRRQAUUUUAFFFFABRRRQAUUUUAFFFFABRRRQAUUUUAFFFFABRRRQAUUUUAFFFFABRRRQAUUUUAFFFFABRRRQAUUUUAFFFFABRRRQAUUUUAFFFFABRRRQAUUUUAFFFFABRRRQAUUUUAFFFFABRRRQAUUUUAFFFFABRRRQAUUUUAFFFFABRRRQAUUUUAFFFFABRRRQBy2t/8hNv90Umi/wDIUj+hpdb/AOQk3+6KTRf+QpH9DQB11FFFABRRRQAUUUUAFMbrT6Y3WgBKrXt/badAJrpyiM4RdqliWPQADnJqzVe7s47wQiRmHkzLMu3uV6Z9qAKcviLSoYoZJLnas2duUbIwcHcMZXB45qU6zY+a8QkdpkZlaNImLDAyTgDOMdD0OeKpyeGbV5Y5UmdZELklo45NwZy5GGU45J5GDVqPR4Y9TOorNL9pbIduPmTsh4+6Oo7/AJ0AyOy1+1u9HOpvHcQQou5xJC4I+nHzfhWqCCAex5rOh0loNOlso7+6WNuImXaGhHopA/nmtAcADOcd6AMe51PULK2urm5s4khiGVYPnd8+Bn/gODUk/iC0iSB0juJRLN5JCwPlD7jGc+3er15ape2r28hZVbGSvXg5qtNpMcgkKzyxyPcC4DrglXAxwCMYx61HvLYBF1iFtVNgILnd5avvMLbefXjj60R67p0kckiztsjQuWMbAEA4OCRzzxxUpsT9uju1uZVkWMRyABcSgc88cc+mKoadossVgEurlzN5bRqNqMsSk5IAxg9uuaPeA0f7QtxbR3DeakcjhF3xMCSTgcYyPrSz3LJeW1tGgZpMs+T91B1P54FQ2+lrbWaW0V1cLtl80upALc5K4xgKfQVPHbFLy4uS+55AFT5fuKO3vzk1WoFeTVYoZblpiEtYGWPzACS0h7AD6j86RtcsFiWQySYO7IELlkAOCWGMqB6mornS5v7JhtbeU+cJ0lebABJ37mbByM+1K+hRshC3dyjOrLM425mDHJzxx+GKn3ugD4NYhku7i3cqDHLtTYC2V2g7m9Bz1PFLFrmnzQzSxTM6wgF8RtnB6EDHI9xTV0K1juZJ42kjaQ4kCkYdNoXYeOnH1FQDw3biyNr577Nysp8qMEbegOFww/3s0vfAsHX9NVI289iJE3jbExwoOCTgcAHg5qWG+M2rXFoFUJFErZIYMSSfUYK+4NZqeHTHcpFHcSrZCBkfG3MhLliDxwOe2K0Y9OMeqNei7mO5BH5JVNgUdB0z39aacrq4E91dw2cQknYhSwVQqlmYnoAByTUE2r2dvs81pV3KHIMLZRScZbj5R9cUj6Zvtlja8uDJHMZo52ILoeeBxjGCRgjpTLjRxcnMl5cfPGIp9oUecoOeeOOp6Y607yAne7P9oC3RQyLEZZW67R/CB7nn8qgXX9OaLzBM5zJ5YURNvLYzjbjPSpBpqGC8ikkZjdEhmX5Sq4wAPoKzP+Eca2e3NlcyI3nB5ZQsYKgIVGF24/Spk5rYDQOqLJd2EdvtaK6DMXZWHAHQcYz6g4p82orBdyq4At4Ig80mCSpJ4GB7ZJ/Cojo4D2ZivJ4ltclVAQ7ic5JJBPOTVm3slihnSVhK07s0rFcbs8Y+gGBVe8BHdagY0m+yxC4kh/1oL7FUYzksR6fzpDqJkisWgi+e7IIR+CqYySfpUMmhxvp6Wi3dwiiTzHcbSZT6NkYI6cewq1BZtHd/aJZzM4iESFlAIHUnjjJOPToKNbgQprunOHZZ22oCdxjYBsHB2nHzHPGBUcmvWySwYbETl1kMisroVGcbSM5PpVez0FvsSpeXExlXd5YUriHL7srgcngdc1O/h+2lw8800swdpDKSA24gAEYHBAAxiknMCdtZsEuUt3mKyuAQrIRjIyAeOD7HmoYvEmlTFhHck7V3f6thnp045PIwO9KNDi+2m6M7tIwHmbo4zvIGM525B+hFRL4atE27Z7gMo+VsjKkBQD0/2RSvMCd9e05EVmklBYsNnkvvBXk5XGRgEHmifU/J1K1gBikiuE3DaTvUYzvPbb/jSJosKs0jzzSSusgkkbAL7wATgDAwFGMVZisEi2r5kjRiAQbCRggd/rT94CpP4gso7SeePzpDFH5gQQuC47Eccr7jiqsuu3MNnZ7oc3N0+FxbS7FGM8jGSf8A9dW00SIRSpLczzb4fs6s+3McfoMD9Tk1bkso5WtWLMPszbkx34xzStN/h+ev4ANTUYGuWtSzGaNQZSsbbE4zy2MD8TVKbxJYJZTXMJkn8orlEjbJBOAenT36VYl0iKfUPtcsrngr5YVVGCMHJAyfxNRQaDbwWE1n5rtHKoUHy0VlA6cqoz2656UPn6AWG1WyjSNpp/JMgyqzKUY/gRmobjVzZ3TJcWzLBsd0kVwxYKMn5ew9OfyqZtLt51j+2brmSMYEjnaT+C4H6VA2ipJc3Mst3PJHcqUeJguAuMbQcbgO/XrTfMBSm8S7LS4YxRQzQsgYvJvjUMepIAzjoQKunUbr/iWOYYlS6YJKjE7kJBPH5d6i/wCEbtjAEaeVpFwFkZEOFAIC7cbcYJ7e9JD4dS2trS3gv7mOO1kMiDahJJz1JX3NJc19QLB1ZIr29ScrHb2sSuzFW3c5ycYwR7jNQTeIbVtPuLiyfzXhA4eJwoycc4GccHntipZ9FFzc3E0l7cFZ4xG0YVAAo5GDjP61G3h6H7PcQx3VxGJ12uRtJxljjkf7Ro96wFibV4oNThsWhnZ5I9+9ImZR07ge/XtUo1K1leSK3lSedAT5SNySO1MbTmaS2mF5MJoFKGQKn7xTjIIxjsOmKX+yrVTK8CtBNIpXzY2O5c9xnIzT94Ck2vskbq9oq3KSMhQzDZ8oBJ349wMY6nFSwajeXv2ae0tFazmVGZ3bDLkncMe2B+dMXw/GtvBH9smL27loZSke5MjB/hwc9ckZzWna20dnax28QIjjGBk5P40R5r6gS0UUVYBRRRQAUUUUAFFFFABRRRQAUUUUAFFFFABRRRQAUUUUAFFFFABRRRQAUUUUAFFFFABRRRQAUUUUAFFFFABRRRQAUUUUAFFFFABRRRQAUUUUAFFFFAHLa3/yEm/3RSaL/wAhSP6Gl1v/AJCTf7opNF/5Ckf0NAHXUUUUAFFFFABRRRQAUxutPpjdaAEqK4urezi825mjhjzjc7YGfSpaytftbm7trVLRVMiXcUmXTcqgHqRkZA+tA0TvrWlxwRTPqFssUozGxkGGGccfjT31Oxjmkhe7hWSNN7qX5VeuTVa00Zbe5jnklEriORHzGAGLtuYj0HtVe38NwwarNdnyJY5Wd9rxHzFLDBAbdjHX+HpQIu6jq1tp9nNMZIneNQwjMoXOfujJ4GfepZdSs7eSGK4uYYZpgNkbuMms9tCmGkXNnFeIJrgbHneHd8gGAMbh0HfPrST6Hc3GRJexbZo447kC3++EJI2fN8vXvmgDUF5asVAuIju3Y+Yc7fvfl3qJNW0+Szku1vYDbRHDy7/lU+5/EVnwaBJDdeY14kkKef5ULQ9PNOTuOfmx+HFSW2jXNvpVxZi+TdIR5Z8ndHCBj5VRmPHHTNAGxVdL60k3bLmJtmA2GHGTj+dWB0/Css6MPISNZ8FI9gOzvvDZxn2pO5cFF/Ey1c3ogVWRVlXzRFIQ+ChJA/HrTvtLDUBatFhWjLq+7rggEY7daqNplwbdoxdpuefz2YxZ5BBAAz04qc2twdQjujPHtRChTyjkg4J5z6ilqVaFt/zLlFFFUZBRRRQAUUUUAFFFFABRRRQAUUUUAFFFFABRRRQAUUUUAFFFFABRRRQAUUUUAFFFFABRRRQAUUUUAFFFFABRRRQAUUUUAFFFFABRRRQAUUUUAFFFFABRRRQAUUUUAFFFFABRRRQAUUUUAFFFFABRRRQAUUUUAFFFFABRRRQAUUUUAFFFFABRRRQAUUUUAFFFFABRRRQAUUUUActrf/ISb/dFJov/ACFI/oaXW/8AkJN/uik0X/kKR/Q0AddRRRQAUUUUAFFFFABTG60+mN96gBnmJnG9c9MbhSsyqMswUDuTiuVXwZEvj1vEHmfuDFuEO4487pux6Y5+tbuq2H9pWiQfJtEySMHHBCnJFHQOpa+0QbUbzo9shwh3jDfT1pfOiEhjMsYkAyV3DIHriue1TwwtzdwPaxQi2RSpt/NaEKS2dy7Qefy+tPm0G5l1C+kQ28MNzC8bNkyO5ZdoPK/Lj0DYNAzWv79NPs5Lpo5JljGXWHaWA9eSOKc+o2cdzFbyXEaTSpvRGbBI4/xFYh0bVTY6gpNj9ou4o4QA7hEVVIznbkn8Ksz6TPPd2F89rp8lxChjlWTJGOOVbbkkY4yB1o6iNgSxGUxCRDIBkpuG4D6U5WVhlWDD1BzWPa6VPb+IJ75RBHBLktht7uTjB5XK9OgJHtV3S7VrKxWB4raJg7tttlITlie/fnn3oAlu7pLK0kuJAzJGMkKOT9KjnvxbRwPLbzASsEPCnYTwN3P8s1FrgLaLchVZjtHCjJ6jtUWrTpNa2gj3sZbiNkARuQGGe3H40LcDVqtLf28FwkEjsruQAdh2gnoC3QZq0etZt5bXlxfwsPIazjw3ls7Kxf1OAc47D1oAng1C1uZzDFIS4BIypAYA4JUnqAfSn3V0lrGrsrvuYKFQZJycdKzNN0WSzu45ZZEcQoyI4JLMD0z2AAHQfWrWr2c17bJHAkBZZFfdMSNuCDxgH0oAs/bLf7WbXzk88KGKZ5wak82L5v3qfKcN8w4+tZ76c51QXoitdzxBJCR8yMP4lOOevfHSs0eGZDbGJzCW3KTIZGbeASeVI4P50AdEZolXcZYwucZLDGafXOr4emhshDH9nMiyb0YkhUO0AnbtIbkHrXQICsahiCwABIGMmgB1FFFABRRRQAUUUUAFFFFABRRRQAUUUUAFFFFABRRRQAUUUUAFFFFABRRRQAUUUUAFFFFABRRRQAUUUUAFFFFABRRRQAUUUUAFFFFABRRRQAUUUUAFFFFABRRRQAUUUUAFFFFABRRRQAUUUUAFFFFABRRRQAUUUUAFFFFABRRRQAUUUUAFFFFABRRRQAUUUUActrf/ACEm/wB0Umi/8hSP6Gl1v/kJN/uik0X/AJCkf0NAHXUUUUAFFFFABRRRQAUxutPpjdaAEoorlPGXh/UtZk0+TS76e1ZJglx5cpUGI9T9R/WgDqmZUVmdgqqMkk4AFQ2l5bX0PnWk8c8ecbo2yM1W1SwkudCnsbZwshiCxmQ5BI6Z+uKyodKvP7P1OSa2kee8KHyGutrMV4JLrwvsB2AFAHS1FPcxWwTzSQZGCIFUsSfoKkHQfSs/UGWG+0+WRwI/NKYbhVJBwc+vagC4lzFJcSW6k+bGAWUqRwe49R9KlrOVhL4gcRuP3UAEm3nJJOFPpjr61o0AQw3ltcSSRwTxyPGcOqtkrTnnjSeOFmxJLnYMdcdaz7GK6Ooy3F1aCH5fLj2upVUznHHOT1pNYsbq8ltmtmC+WH3ZbG4Efdz1GemR0oA1cH0orAGm3J1NZ5VmSBQuwJMmIlAwVOecdelR2lvLeWN0d8ssaD7NbtFIAZEBzuBPHPTPt70AdHRVTTIpobBI540jcE/Kh4Azx3PP41boAKKKKACiiigAooooAKKKKACiiigAooooAKKKKACiiigAooooAKKKKACiiigAooooAKKKKACiiigAooooAKKKKACiiigAooooAKKKKACiiigAooooAKKKKACiiigAooooAKKKKACiiigAooooAKKKKACiiigAooooAKKKKACiiigAooooAKKKKACiiigAooooAKKKKACiiigDltb/AOQk3+6KTRf+QpH9DS63/wAhJv8AdFJov/IUj+hoA66iiigAooooAKKKKACmN1p9MbrQAlFFFABRRRQAUhAIwQCPcVyqw65bWUj5vbiaa2YuryfcffgbQCMEKeg64qnHb+JJYokM2oIiM2GB2syl1xuySfulu9JMDtsAZIAGevHWlrkrKPXTqtkbue8jRY48qIi6N8vzhyGwDnPJU+1dBYeZ5t75gugPtB2eeQRjA+5j+H689aoCaa8trd1Se4jjZhkB2wTyB/MgfjUiSxy7vLdW2sVbBzgjqPrUc1nbXLq88CSMvClhnHIP8wD+Fc8lvqSXd8LZbyN2knYbiBEQQdm31bODms3JrcDorm6t7SHzbmZIo843OcDmnrJEX8pHTcqhtgPIB6HHpxXOzy6hcaZqXmWd6RLCkcMZUFi207jjPAzSXMd7LqKT28N9Ez28SoQNqhgxz5ntg9Pejn1t/XUOh01Fc1GdYbVbp2F1FAySjAUsEIxsK5bBJ5OABTH/ALV/siOJIr4MZiDNudpCoXg7dwIBPGM4HXml7TS9gOopskiRRtJIwREBZmY4AA71znma2sUaPFdNLJBB8yYwjBv3meeDj860LKxnkM8l7NcMHklQwSNmNoySBx9Krmb2A0YbiG5QvBKkig7SUOQD6VJUcNvDbIVgiWNWO4hRjJ9akqgCiiigAooooAKKKKACiiigAooooAKKKKACiiigAooooAKKKKACiiigAooooAKKKKACiiigAooooAKKKKACiiigAooooAKKKKACiiigAooooAKKKKACiiigAooooAKKKKACiiigAooooAKKKKACiiigAooooAKKKKACiiigAooooAKKKKACiiigAooooAKKKKAOW1v/AJCTf7opNF/5Ckf0NLrf/ISb/dFJov8AyFI/oaAOuooooAKKKKACiiigApjdafTG60AJRRRQAUUUUAFFcsfFUrWjtCLZ547ZpZE5wjh9oU+n061Lrrm30+CTVLm1WdLuMwyIxi43DPBPXGc8kYoQM6SiqRvM6vDbpPbGKSBpQnJkbBGGB6bef5VNd2q3kAid3QB1fKNg8HNDAnormrlrjR7wi1lDw21krOJyWLjefcYPvVq3nvjreoWz39sOFaCF4zuwV6j5uRnr/So5/IDborl7XWLuHR7NptQsnmkmEMskox5PDE7/AJuuR7VP/blypsDK1vGkw+fC7nYlsDau4EKeueaFNMDoaKpLehby+SWeDyrdVYqud6Agk7u30xVRZprfSXuTn7XePmNCfuluFH4DB/CnzAbFFc9NqM+nXi6dDLblYI4sJLkyz7jgheevfPNVrzWrm4s7qMPAd0MpMUWRJAVPG457/QUvaL8/wA6qiuZuPEF3FaRsgtlmeUoyynb5GBna5ZgCx+o9s06bxFcxajaW+yD5xEJkBBIL91O7ke4BHvR7SN7f1qB0lFc9Y61cXqSeZcWSqYWcsgOICDgBzu7/AIVY0fUbOPw9ZzSXMap8sRYSFwHJwBkknP1ojNS1QGzRWVJqUo1eW2823iWJQVikGZJ8jPy8j6dDVWz192Ekkz28yC387EAIMbZwI2yTlj+HTpRzoDformtR1K50Kxt41aN7l1eeXzcYbuQCWHOTgAZPtU8Gt3E2qCENa7POEfkDJl2lA2888AZ9KFNXsBvUVz+m6nDFBq0v2iCeWO4JxFITvJAxgFjjJ444qV7i60i3hiYLK0sbYLZJM5OcfTk/lTUrq4G3RWEt2h8RLCupZkjU/aYmlAQfLwqr698+lNlv5re1/tFZIo/tlysaNcH5I4uQD1Hpn8aOdAb9Fc3Lr90kCtvtEYRs43qcXOGIAj54yAD36im2urXEFzfoyAKss0iK+S0xAzsQ9iPx9hS9or2A6aiuSPiTU/sPnKlizFiQyvuGAu7BCscH6n8KmXxDeFCXNokkZx5RVt1wd5XCc8Yx79e1HtEB09FYdrrFybkNd+Qts5nxsUhkEbYySTzke1QahJLB4aub6S8e1nmJmGHCn/ZQE+2OlNzVrgdHRWZLMt9LZW8ModGAuJXRs5UdBkerfyNTW2mR217JdLNOzSbsq75UbjngU+oF2iiimAUUUUAFFFFABRRRQAUUUUAFFFFABRRRQAUUUUAFFFFABRRRQAUUUUAFFFFABRRRQAUUUUAFFFFABRRRQAUUUUAFFFFABRRRQAUUUUAFFFFABRRRQAUUUUAFFFFABRRRQAUUUUAFFFFAHLa3/wAhJv8AdFJov/IUj+hpdb/5CTf7opNF/wCQpH9DQB11FFFABRRRQAUUUUAFMbrT6Y3WgBKKK5rxV4rl8MSWYGlyXiXT+WjRvjD9lx70AdLRUX76S2GNsM7J3G4I36ZxWRp+pXZ8MG9kaK4uUZ1zI6xK2HI5PQcUAbYRBnCKM8njrSMiP99FbH94Zpw6CqF87td2dsryRq8m52U7dwAJ259fb0oAvYAxgDgYHFLVBXeLW3i3yPHLEH25yEIJGfYH+dX6AEwO4H5UbV3bto3Docc1nWM1xJqFwhuBcW6DBfYFCvn7q46gDrnNR6vfvYXdkw3FG3hkzhSccbj2APegC9PZQXDRNIg/dSeYMActgjn16mp9iFgxRcjoccisoatctqBtY7EyBCqyyIx2qxGfTp70R6vNPDI1vZmSSKMGSMPyJM42dO2CfypAajxxyoySIrqwwwYZB+tDRo7IzIrMhypI+6faoLG6+2WqzZTOSGCEkAjtyAf0qzTAgWzhW9kuwuZnVUJPYDOMfnU21ck7Vyepx1paKSSQCFEYEMinPXI60bEyDsXIGAcdKWimBBa2cFnarbxJ+7UY+bkn6+tShEAwEUDrgCnUUWsAhVSwYqCw6EjkU1oYnGGiQjcGwVHUdD9afRQAhVWxuUHHTIzioYLSG3kmkjX5pn3uT64A49uKnooAjMELYzDGcEEfKOo6GpOD1GaKKAGNFE+d0aNkYOVHNRT2UFwkKOnyQuroo4GR049KsUUAIVU4yqnb046UYHoODnpS0UANCIvRFGfRRS7VJBKrkdDjpS0UAMeKOVCkkauh6qwyDTiqsMMoI9CM0tFADFijR2dI0VmABIXBIHSn0UUAFFFFABRRRQAUUUUAFFFFABRRRQAUUUUAFFFFABRRRQAUUUUAFFFFABRRRQAUUUUAFFFFABRRRQAUUUUAFFFFABRRRQAUUUUAFFFFABRRRQAUUUUAFFFFABRRRQAUUUUAFFFFABRRRQAUUUUActrf/ISb/dFJov8AyFI/oaXW/wDkJN/uik0X/kKR/Q0AddRRRQAUUUUAFFFFABTG60+mN1oASop7aC58vz4kk8txIm4Z2sOhHvUtFADZI0ljaORA6MMMrDII96rRaVp0NrJaxWFslvIcvEsQCt9R0NW6KACq13am5MDrKYnhk3qwAOexBH0rMi8TRSQzTPaTQosJmjMrqPMUHae/HPr1zVf/AITG3MUbJYXTu5ZWRdvyEMF5yR1JFFwNyO1K30t00pZnQIq4wFUc/jzVisGDxTbXN7bW0dtcHzlQs4XIjLDIBx+p7VsQTvM0we3lh8uQopfH7wY+8Mdvr6UWAbDY2ltIZILWGJz1ZEAJzUrxRyEGSNHIBA3DPB61VvItQkmjNncxxRgfOrpkk7h7emR+NQm+uE1S9Ro5GjhtxIkQC/PyeQc5zxjBqeZLRgWvsFoHSRbaFZUXEb+WMr6YqO202GG2lilAnMzmSZnUYdj7flUY1mAyqAjmIlFM2RtUsuRn9PzFR/22pktF+yyKLkbg0jKoAzgck8k9cDmnzIDSiijgjEcUaxovRVGAKfWLJ4ktorq5gaJz5CO25SCH24yB781PPrKxTtBHayyzeaIlVSBklN/UngYpc6auBp0VnMNSuJYJoZFtoSqmSCVAXB3fMM/TitGqQBRRRQAUUUUAFFFFABRRRQAUUUUAFFFFABRRRQAUUUUAFFFFABRRRQAUUUUAFFFFABRRRQAUUUUAFFFFABRRRQAUUUUAFFFFABRRRQAUUUUAFFFFABRRRQAUUUUAFFFFABRRRQAUUUUAFFFFABRRRQAUUUUAFFFFABRRRQAUUUUAFFFFABRRRQAUUUUAFFFFABRRRQBy2t/8hJv90Umi/wDIUj+hpdb/AOQk3+6KTRf+QpH9DQB11FFFABRRRQAUUUUAFMbrT6Y3WgBKKKKACiiigCg+i6dJAIXtgYwhjADEYXO7g5yOec9aamg6YnItctnJZnZiTkHJJOScgdaa+vWEdsLhnkEZiM2fLP3Qdp/WorvVpvscdzaoYgtykUsd1AwYhiBxyMdc55oXkDLUOj2NvPHNBE8TIqqAkrqpAGBlQcNgeoNWILSC1aZoY9pnkMknJO5jxnn6UNdRrfLabZPMZDIGCHZgHHLdAeelJdm5WEG0WNpd65Eh4255/HFFwJ6qLptql+18Fk+0MMFjK5BHptzjH4VQOtTWd1HBqMQUm3EsjQoWCEsQST2XpU8Ws+bf3lr9hu/9GP3xHkNxn/8AV61DlHqAl5o6TacbC2EcNvK+ZsglsZydvPX+VWptOtbh4mljZhFjYnmMF46ZUHB/EVRtvEEM2nQXc1rdRGZgiR+USWYgnC+vTrU6a1ayy28USzO8671VY+VGcEt6c0LlAd/Ymnb5GNtkyBwwLsRhvvYGcDPtToNJsbYqYoMMr+YGLsx3YxkknnjirEdwklzNAFkDRY3FkIU59D0NVI9RzYXN9IFECM3lY6uo4B/E9Pwp2itgNCisz+2I7do7e7WT7TsRpvKjJSPdwMnsM8VFda/BHbXDQK+9I2eNpEIjk29cHvijmQGxRWVN4gsbe2WeRn2M21DtwJOMkrnqPentrtgtxaxGRv8ASlDRPgbTnp3o5o3tcDSorNg1u2ulk8iO4YiMumYSPMA4O31wasaZcveabb3EhQvIm4lFIH5HkU1JPYC1RVR9RhW9NqFld0GZGRMpHnn5j2pltq9rdO6r5se1PNBlQqHT+8M9RRzIC9RWS+tx2enwXd+pjWckoEH3V7ZyeuMGp01m0e9+zL5pbf5fmeWdm7GQN3qRRzK9gL9FZ9hqBuI7yWbEaQSsuChVlUAH5s9/pxTYNVUWwe8HlO0LXAAU48sH9TjHHvRzLcDSorP/ALQnGpQW7WyiGcExsH+fgZyVxwO3XrTG1dIjNLKpNuJhbw+WhZpH7/rx+FHMgNOisx9es0iSTbOQVLOBESYgDgl/TkH8qZba3DJNdRykfuZXBZASEReQzntmlzK9gNaisQeKtKMBm8yUgNghY9xHGc8dsc1MPENiyK6icp/G3lHEXOBv9ORRzx7gatFULXWLW7ujbxeaGBcBnjIVipwwB74pi311LZy3MEUDJ5h8sySbF8sdWJ59D2p8ytcDSorOGoyS2tg8UQWa7KkI/wDCuMsfwH8xUlu+om8kFzHAtt82xkJ3Hn5c/hRfWwF2iiimAUUUUAFFFFABRRRQAUUUUAFFFFABRRRQAUUUUAFFFFABRRRQAUUUUAFFFFABRRRQAUUUUAFFFFABRRRQAUUUUAFFFFABRRRQAUUUUAFFFFABRRRQAUUUUAFFFFABRRRQAUUUUAFFFFAHParY3FxfNJFHuXaBnIpNLsbmC/SSWPaoBGcitlvvH60L99frQBdooooAKKKKACiiigApjdafTG60AJRRVC/1vS9LkSO/v4LZ3G5RK2Mj2oAv0VEZlNt58atKpTeoTqw7YqlDrMBs7m4vEayFq+ycSsDsOARyuQeooAgTwzYqsimW6dXQxhWl4RC27C8ev41c1PTV1SFIpLm4hVHD/uGAyQcjOQehq72zVa7uXge3jjjV5JpNg3NgAYyT+VHkAotQLmOczzs0cZj2l/lbOPmK9C3HWrFVkuXOoS2rxqAqCRGDZ3AnHI7HNWaAKd1ptvdtM0u/MsQhba2PlBz+eactiiX73aSyq0gAkjDDY+BgEjGc496bb3/nXj2z28sLhN67yDuXOM8dPxpbu/SzuIElwscgctITjbtGaVkBRm0NhFaw213cJHFceZy4zGu1hhPl9++ank0S2kS3jMk3lQEMse4YZgc5JxnOfQipzqVmJUjM4DuoYAg9CMjtwfY0p1GzWMSG4TaY/NB5+7nGfzpcqQBLZmT7UVuZka4UL97Ij4xlQelElhHJDbQBikMDK2wDhtvQH8eanhmjniWWMko3QlSP0NPp2QGVLpLXGsTXU0ri3ZIx5SNgOVJPzDHTp3pf7BtCJFaSd42VlSNn+WMN128fzzWpRSUEgMx9CtiqiOWeLY5ePY4/d5GCFBBGD6UkuhWst2ty8k5cFCRuGGZPuk8fy49q1KKOVAZGm6K1raATXMxuNhQMrgiIE5+Tj6dc1PDpEcGnx2S3V35cbh1bzcMMHOMgDj2rQooUUlZAU206Nr1rlZZkMgxLGrDZJxjkY9PTFVhoMCxMguLg7lEYLsG2x5yUHHQ9O5rVoo5UBn6ho9tqTI0rSptRo/3bAZU9R09u2DUNno3k3k08ssjIJt8MW/5BhQoYjH3uD3rWoo5Ve4GWuiIsdxH9sunW4cPKJGU56ZHQYyBird3YQXpi80H9024BTjPsfb2qzRTSS0Az/wCygL+a9jvLpJZRgruBUcYAAIyB3xnrUV1pLPYWVpbzNGIJkdpAQGwM5I4Iyc1q0UcqAzJNCtXRVElwg2lJNsn+uBOTu455J6Y607+w7LzZHAkUylvNCtgOG6qfb09K0aKXKgMs6DbPbrBLPcyqudpZhkAjGMgDt60n9gWmTtkuFRjmSMSfLL8xYBuPUnpitWinyoDOfR4PLCxSSRuol2ODnb5hy3/1qfd6VDd2MdmZJooYypAiYDOOgOQcj2q9RQ4pqwFSCx8q5E7zyTMsflr5mMgZyTwOp4/KrdFFMAooooAKKKKACiiigAooooAKKKKACiiigAooooAKKKKACiiigAooooAKKKKACiiigAooooAKKKKACiiigAooooAKKKKACiiigAooooAKKKKACiiigAooooAKKKKACiiigAooooAKKKKACiiigCs33j9aF++v1ob7x+tC/fX60AXaKKKACiiigAooooAKY3Wn0xutACVieIvC9j4l+w/bBzaTiUHH3l7qfY8Vt0UARTxvJayRQymB2QqkiqCUOOCAeOKzrTSLm10mSyGotvY5WdYFDA9SSDkMT6mtaigA7VRvYZPtVpcwwmRo5MSbSA2wj36jODiplv7JhKVvLc+SMyYlX5B788fjSf2jY+Wkn2228t87G85cNjrg55oAjWGSTWHnkiIjiiCRsxHLE8lfw4q7UAvLUyxxC5hMkq7o08wZceoHcVIkschcJIrlG2sFYHafQ+hoAp2VhNa3M00l2ZzKctujAb2GR2HpS6hpkWovA8jshh3FCvUMRwfwpb3Ufsc0cf2S4m3jO6NcgfMBz+efoDVoTRHGJUOWKjDDkjqPrSugM4aOqX/21pElkO1nDQKSzAYyp/hqKx0t/sl0JVEZuHOyOVRJ5cYOQpHTqSfxrR+32ZhMwu7fygdpfzV2g+mc1J9ogK7vOj24DZ3jGD0P0NF0BHZWxtLVYWmeYgk73P6fSrFQ/a7YyyRC4h8yMZdPMGVHqR2pYrq2nVWiuIpFYkKUcEEjrjFO6AloqBry1QoGuoFMmNmZAN2emPWobbUftF7JbfZJ49m79464Vtpxx9etK6vYC7RRRTAKKKKACiiigAooooAKKKKACiiigAooooAKKKKACiiigAooooAKKKKACiiigAooooAKKKKACiiigAooooAKKKKACiiigAooooAKKKKACiiigAooooAKKKKACiiigAooooAKKKKACiiigAooooAKKKKACiiigAooooAKKKKACiiigAooooAKKKKACiiigAooooArN94/Whfvr9aG+8frQv31+tAF2iiigAooooAKKKKACmN1p9MbrQAlFFFABRRRQBzn/CMyxWQhtbmKGT7O0JZUI3Evuycc+o9eaqx+DWwpmngbDlgpRmC5dWwCxJ/h7+tdbVe6vrayMQuZfL81xGmVOCx6Djp+NCQXMGz8LPaahbTtJDOkSx5LNIrKyLj5QG244zyK3LO2e3kumfyMTTGRfKi2HGB97+83HWrVRT3ENrH5k8gjQsF3H1JwBRcCWsmXRBLcXDeaFhkVyiqOUdxhm/z6mr9ve211t8iZZNyeYuO65xn8xUwZSzKGBZfvAHkfWk0mBg2fh3yVg84W+Y51lbbvYOFUgffJwee1MPh26WIQx3cIjaNI5C0ZJwshcbeffFdCrK6hkYMp6FTkGlpcq6AYp0i8E160NzFbpOjhRGCfmP8AEc9D9OOar2/h+7tQskNxAJlmMgVg7IAU2HknOe9dFTEmjkaRUcExttfH8Jxml7OIGXY6Gls0RnMU4S1S3w0fXaSc1r0yKVJ4VliYPG4yrDoRRNLHbwtNM4SNBlmPQCr2AfRQORkd6KACig8Ak8Acmore4hu7dJ4JBJFIMq69CKAJaKKKACimRSxzqWiYOoYqSPUHBFPoAKKihuYbhpVhkDtE/lyAfwt6frTopo50LxOHUMVyPUcGi4D6KjFxAbg24mjMwG4x7xuA9cdaVZY3meJXBkjALqO2elAD6KKZFNHNv8pw2xyjY7MOooAfRRzRQAUUVA97axiRpLmKNY22OzuFAbGcZPei4E9FRvcQxxLK8iiNiArZyCTwMfWoob+0uLl7eKdHmTO5B1GDg/rRfWwFmiiigAooooAKKKKACiiigAooooAKKKKACiiigAooooAKKKKACiiigAooooAKKKKACiiigAooooAKKKKACiiigAooooAKKKKACiiigAooooAKKKKACiiigAooooAKKKKACiiigAooooAKKKKAKzfeP1oX76/WhvvH60L99frQBdooooAKKKKACiiigApjdafTG60AJRRRQAUUUUAcp9n16W0kh8q5ieO2eMSGdcvJvBDLz/d7nFXtVspbbTVt7G3vLvdcJKR5ocoAwJ5dgccdMmt2mSSxxLukkVFyBlmAGT2oWgFQrK+rwTeTcLH9nYMTKAisSOGTu3v25q48aSrtkRXXIOGGRkdKFkjd3RXVmQ4ZQwJX6+lOoAwdS0u4e8kmskePy7ULAIpNg3h84wDzx68c0+HSxFrd9I8FyY7oArMtw20fLggjdnOemB+VbdIWUMFLAM3QE8mocEwOTW2l07S7C0Nvfo32kRyLHcczDa33Dv4H5VaNpqSNp5KXMzxgB1aXCKN3VmDAlgPUEGuiKqxBZQdpyMjoaWhQSAzy0tvc6hceRcOoRTGPM3K5APCr/D7+tQPbTw6THZqGae6bE8ijhd3LsfwyPyrXop8oHN3cc7669rai5xFFCYvLl2xxcnJYZ54HTBqKWw1SaK4j8u4EjRSrK8kwaOUk/JsXPGPoK6jaoYsFG4jBOOTS1Kp9/P8AEDmLmy1ZrRIv9K3iUmd4pATKMfKUBYbQO4yPxpZrXWTqVm0f2gxxCIGQsAHH8e8bsZ9gD9a6aij2avf+tAOY0dLme1a4eO+kjeFlk3T5MzbuNnzfLgd+K0dOkvrfRbdZLGd7hCsbo8i7sZ5bOTkAfjxWqqqihVUKo6ADApacYcqsBkSQXJ1mSR47mRCo+zyRy4ji453LuGefY1Ttk1O1SSQQXQcwiNhLL5m+Yn76jJwo5J6fSujoo5AOd1jT79LS1tdNWXbFG37yJ8HzOMZ+YcE5OefpTbIXk+sSN/pRaG4Akdpf3QXYMoFzycn0/GukpAqqSVUDJycDqaOT3rgYVq19bWuoRpZ3aNJN/oxlYPgNgddxOAcnntU9zYXNvFBFYM+0xG3fDYCg/wDLT6jnpzzWvRTUVawGIY5BrSyPpsywWwJSZAhMrFcFmOd3TjGOTVe9WeDTLaRxOJ7u8R5khba5Bz8mcjoAB17V0dIVVsblBwcjI6GjlA5qay1T7PGmy7c+Wwh2XGDC5YkGQ5+bAx/e6U+Kx1WG6u3G4iV5WgKuFWNyOGYZ+YH8celdHRS9mr3A5D+zNZaw2JLqCuWJKvIFIO3jBDnIz7/hUy2OrKojYXbyA4t5RcfLF85JL8/NkY7H8K6mij2aAwILfULGb7W4uZifPMqGQuCN2YwFzgfh+NWWtZINHWEx3Es0h3ytbbN288k/Nx7VrUU+VWsBjWVrPmwtZ4tsdnEHbA+Vn6KAe+Bkn3NaqW8MchkSGNXbOWCgE55P61JRTQBRRRTAKKKKACiiigAooooAKKKKACiiigAooooAKKKKACiiigAooooAKKKKACiiigAooooAKKKKACiiigAooooAKKKKACiiigAooooAKKKKACiiigAooooAKKKKACiiigAooooAKKKKACiiigCs33j9aF++v1ob7x+tC/fX60AXaKKKACiiigAooooAKY3Wn0xutACVynjFvEsMmnv4fuAqyzCCZDGG256Pz2HOa6uigCCVQlg6zlpgI8OfL3F+OflHX6Vz+nwz2egah5IuolMu6F7e02SEELnbCenOR78munooAQdB9Kz78btR04OFMfmnA77tp/StGop7eG5VVmjVwrBlz2I6GgCpjHiAmMKM24MmR1G44x7/AFrQqJLeGOaSZIwJJMb27nHSpaAMXS1jOqXMsdtNbKV2BHiZfMwcl2J4J9Oc4p2tJefabOWzjZmjEm5lGSoI7ds+ma2KKAMFZNRk1VEE80dt8oTfAx3qRySQMBs+uMUQ3F/cWt3m4eN7YfZ96x798gPLYAz0wOPU1ukBlKnkEYNMggitoVigjEca9FFAEGmSSyWCNMkyvkj98cseevQfyFW6KKACiiigAooooAKKKKACiiigAooooAKKKKACiiigAooooAKKKKACiiigAooooAKKKKACiiigAooooAKKKKACiiigAooooAKKKKACiiigAooooAKKKKACiiigAooooAKKKKACiiigAooooAKKKKACiiigAooooAKKKKACiiigAooooAKKKKACiiigAooooAKKKKACiiigAooooArN94/Whfvr9aG+8frQv31+tAF2iiigAooooAKKKKACmN1p9MbrQAlFFFABRRRQByi65qcFlJc3TowktmljEcGPKIfaM5PI5yc9Kpx+ItbmjiWNrfcGZWl8ousg3qoIxgYw2ffFdvk0vPvSQHJWWvapc6pZQyG1iR44i8ch2NLuXLMox2PYHtzW/YXDzy3qtOkvlXBRQsRTYMD5Tn7x9xxV3JoqgKV7pVtfzRyz+ZujGBtbH8Qb+YFZd3fTTjVYJLmONo4pVjtBH87KF4fd7+1dDRms3G+w7nLvql/Y2TQyTIZFMIjm8vaq7lJIbPYY6+9WLG/1TUvswSSK3JthM+6EtubcQR1GAQK6DJoo5Xe9xdDko9e1RJXe42GEKzbY4DuHysR1P+yPzqSy1fVL0RwrNCrtOyGcR71K+Xu46DOeK6nJ9aOaXI+4HI32q3N5bQRSSCAukEnlrES0xLDdg/wgYqdNb1J31BibYeSkhWAnMiFTxlcZINdPzRzRyO97gZh02S/tlTUpxMA29DEvlkZUgg9c9TWhFGsMKRJnaihRn0FPoq0ktgCiiimAUUUUAFFFFABRRRQAUUUUAFFFFABRRRQAUUUUAFFFFABRRRQAUUUUAFFFFABRRRQAUUUUAFFFFABRRRQAUUUUAFFFFABRRRQAUUUUAFFFFABRRRQAUUUUAFFFFABRRRQAUUUUAFFFFABRRRQAUUUUAFFFFABRRRQAUUUUAFFFFABRRRQAUUUUAFFFFAFZvvH60L99frQ33j9aF++v1oAu0UUUAFFFFABRRRQAUxutPpjdaAEooooAKKKKAOZbxUfshkjigeUWrTtGJPukPtwfSptXkuYtPhlv5YoJ47uPy2gnZFZSwByCRngkEHIraWztULlbaFfMOXxGBuPv60XFpbXYUXNvDMF5AlQNj86F0BkTXbf2rFbK9sY3haTHmfvDgjBC9156/SpLu3N1AIxNJCQ6tujODwc4+hqQQxKyssaBlXapCjIHoPan0NXA5u5uLzR7zbHL9oht7NXlM7nLfORkf7Xv7Vat7rUn1jULdprPYmDCjBtwyuR9R61sNHG+dyK2Rg5UHI9KaYITMJjFGZlGBJtG4D0z1qOV9wOftNX1BdIs5JpLKWeeURbixUJwxJb346cVONcuNtlI8cEUMwxJISW+bdtAUDnB7EjFaFxpVlcmPfbxgLL5zKI1w7YI+bjnrVhrW3aRJGt4i8YwjFBlR7HtSUZdwIUuz9rvI5HgEUCq3yvlwCMncO3tVNLmeHSZLxtxnunzDG38JbhFx9ME/jWlJbQTJIskSMsoxJkfeHv60rwxSNGzxqxiO5Mj7pxjIqrMDFm1K50+5WyXyZFgjiLtLIfMl3HB2j171WvNcuZbO42iJVkilaPyXPmxbD/F6Zrc/s63/tF79kDzsiqCyg7MZ6HqOtTC2tw8jiCINJ99ggy/19anlk933/4AGFL4guVtYWhgiaWaQosbPgx7RyHyR83sP1p03iGaG/tYDboFfy1nXcN0bP0AOefwBraktbaVWWW3hcOQWDRg7iOhPrR9ltvMWT7PDvUbVbYMqPQGjllfcDHstZur0MGW0TfC0iESE+Xg4+f0z7VZ0m+gXQbOee5VVYBC8k27LE4A3HqSas2el2llZ/Zo4UZGGHLIMv8A73HNTJaW0cflpbQrHu3bVjAGfXHrTipJagUn1GY6pNboIFitwC4kY+ZJkZ+QVWtNed973C25j+z/AGhfIcsVGcBGz/Ec/wA62Gt4XmSZ4Y2lT7rsgLL9D2pn2G02sv2aEBnDsAgG5gcgnHU0WlfcDEvtVudFsLcHbNcujzzLIeg6nBJGMZxjn6VPDrc8uorEI7cQGYRBQ5MvKht2PQZrXlt4ZypmhjkKnK70BwfbNQW+nW1tcz3CRqZZn3FyoyOAMA9ccUWlfyAz9P1ARW+qTTSrI8M7ZCSlh0GAoPQc4x605ry50q3iS4XzZJYmYMzHJmJzs+nP6VoDT7Jfu2kC/MGO2MDJByOnvU7Ir7dyq205GRnB9aai7AZCXMja8kSX+/av+kwZXZH8vAHfdnn6VG+oXEUBvo9jC7uVhhEzlUROQG/HBP41qvY2kkjSPawmRuC5jG49uvWmXWnW13BBBJGPJhdXWPaCp29AQe1KzAyJPEFysAcR2oaONpJNzkCUBiuI/rjv6im2utSxXN+jqSsUksuJGO51Aztj+nf09K32trd/L3wRN5X+rygOz6elO8mIsGMSZDbgdo4J7/Wlyyve4HMv4k1GOyWZrG33MSVJlG0qF3dieakXxHdNEzmG1Uwkeahc7pMuVwn5d63ks7WNSsdrAik5IWMDJ/KnG1t2dHNvEWQ5RigypPp6U+WXcDKtNZnluwLmKGO3czBGViWHlnBLduagub68t9Ia4QTia8ZnDrE0gt0xxwAewHtk1uSWsEsZjkhjZGBBBX16/nUmBjGBjGMUOLta4Lcx7e7k1C10uJJJA8qLPO5BVtqgfTG5v0zVy3sGt72S4N5PKH3funbKrk54+nSrKQRRytKkaq7KFLAdh0H0qSqtrcQUUUUxhRRRQAUUUUAFFFFABRRRQAUUUUAFFFFABRRRQAUUUUAFFFFABRRRQAUUUUAFFFFABRRRQAUUUUAFFFFABRRRQAUUUUAFFFFABRRRQAUUUUAFFFFABRRRQAUUUUAFFFFABRRRQAUUUUAVm+8frQv31+tDfeP1oX76/WgC7RRRQAUUUUAFFFFABTG60+mN1oASuc8T+LovC8los+n3Nwt0dsbQ4+9/d+tdHVe6sbW+8n7TCsvkyCWPcPuuOhoAZd38djpb31ypjVI97JnJB9Pz4rK0jXZr7Sry4H2e8ubeZl8q3cKMZ4G48dO/fFdBVaXT7Oe2mtpbeN4Z2LSoRw5POT+VHUCz2qjfSyfarS2ikeLzHy7KOqgZwCeM57dcVe7Yqtd2r3DW7xyiN4ZN4yu4HjBH5GgCJZZI9ZeFpHeKWIOikZ2EHB6dB9e9XqrR2zLqEt08gbcgjRQuNoBzye5zVmgDPs57p9RnhkkjmhRcl0TaEbP3c9+Kj1XUW0+7szljHJvDIMfMcfLk9ue9WrbTbOzkaS3gWNmznaT35PFSy20FwQZokkwCBuGeCMH86AKH9ryG/wDsq2MzsuFkZMlUYjOM4xj3yKE1nzYHkhtJZWjiDuinJVicbOO/BNWRptokqzRwIsqKArc8Y6Z55qO20uKK2njmIla4kMszAbQzH0GeBx60AWLO5F3bLMNgzkEI+4A+mcCp6jggitohFCgRB0AqSgAooooAKKKKACiiigAooooAKKKKACiiigAooooAKKKKACiiigAooooAKKKKACiiigAooooAKKKKACiiigAooooAKKKKACiiigAooooAKKKKACiiigAooooAKKKKACiiigAooooAKKKKACiiigAooooAKKKKACiiigAooooAKKKKACiiigAooooAKKKKACiiigAooooAKKKKAKzfeP1oX76/WhvvH60L99frQBdooooAKKKKACiiigApjdafTG60AJRRRQAUUUUAZsGvadcrK0MzuIkMjEQvyoOCV4+bB44zUTeKNHSOORrsgSEhR5T54ODkYyOSOvrTZvDdrNZrbGaYKsJhBGOhbdzxg8jp0xUUPhOzhwRPMW3FjgKoJLK3QAAcqOlJXAuJr+mPcwW63QMk6q0Y2nHzDKgnGAT6HmrkF3DctMsLFjBIY5MqRhgM4569e1Zdr4atbO8huIZW/dqoKvFG27aMA7iu4cehFakEDQNMWuJZfNkLgSEYjGPur7VWgEF7NqEU0a2lpHNGR87M+Np3Afyyfwplzq0ESXaw7pJbeN2bEbbAVGcFsYB9s1oVnnShm6RbqZbe5D74QFIDMMEg4yPXriofN0GJDrdnLZNclpAqBfMAibI3DI4xkj3pW1vT1ER89m81BIuyNm+UnGTgcDPrUVzoNvc5JmkViYz0Vh8gIGQQQeveptP0mDTTGYXkbZD5I3Y6bic8d+aPev5CI4/EOlSStGt2NygkkowAA68kY7H8qjudaVtMkvNPaOXyXUSLKrKQCR26g80w+GLJlZXkmZWBBBI7gj0/2qkbQg2mvZC8kRXYMzxwxKTjtgLjt1xmpfPYC1c6rZWlzHbzzhJZMYGCcZ4GT2/Go21zTlMm6cqsYLFjGwUgHB2nGGx7VHJokct7HdtOzTKqq5aKNt+3oeV+U/TFMbw/C6NG91cNEAyxRnbiIMcnBxk/jmi8/wCvwAlfUpbm2Eulwi4YSFJElBjK/KSODg9cfnV+Iu0MbSKFkKgsoPQ9xUcFolvNcSqzFp3DtnsQAOPyqerV+oBRRRTAKKKKACiiigAooooAKKKKACiiigAooooAKKKKACiiigAooooAKKKKACiiigAooooAKKKKACiiigAooooAKKKKACiiigAooooAKKKKACiiigAooooAKKKKACiiigAooooAKKKKACiiigAooooAKKKKACiiigAooooAKKKKACiiigAooooAKKKKACiiigCs33j9aF++v1ob7x+tC/fX60AXaKKKACiiigAooooAKY3Wn0xutACUUUUAFFFFAFc39mI/MN1CE2F9xcY2g4J+maqXGtQpbRXNmI7yBp1hkeOUDYScenPJ6cVnjwxK0EkEt+rxeS0EYEGNql92Tzye3YVo6tp09/brFazwW581ZHZ4S+4qQR0YegoQF43EK3K2xlQTspdY93zFRwTj0pl3O9vAJI7d523quxOuCcE/h1pn2eY30Vw00ZVYSjoIhlmJByG6gcdKtUMDLj1uHz4YLtPscksQkCzOAcliNv14qRNc057u5thdRiW3/wBYCfbJx9Kbf6SL6WeQy7DLbiD7mdvzZz/9apo7OWHUp7lJk8mcL5kZQ7sgYBDZ4H4VHvARW2u6ZdWQu0vIlhPBLsBg9cH3wKnOo2QMIN3D+/GYvnHz/SsqbS76G20+2hlhlFvdBo3aEny0Ctyw3cnkcjFTf2HIhtfJuliMX35FQiRvm3EZDY2k9iDQnLsBqrPE80kKSo0seN6A8rnpkds1DHfRvDczlSsMDMu8/wAQUckfjkfhTZLe5D3kkM0W+ZAIgY8bCBjJYct/So5NOzY21jGyi3Rl83Ocso5x+J609QHpqlrtgW4mjt55gpWF3G7J6Cm3Gr2cMVyY5o5pbdSzwo43DFU7jTbi61u5bKx2skUSsxjyz7SThTnj8jTX8PPLC0El2phVJEhAiwy7+u45+b8MVN5Pp3A021Kyjjd3uoVVGCOS4+VuuD70431os8cJuYhLKMou7lh7VlTeHTJbwwrcIY7d2MKyxkgKRghsMCfY5HvmiXw4ZLuCUXKpFD5ZSNYz8mzsvzYAPuCfened9v66gaQ1SwdZjHeQP5K7pArj5R70+xufttjDc7Anmru2hw2PxHBrK0jTLyG0jklkiimSJ44o/JwE3Nklvm+Y9OmKtWmn3tppcVol9GJI2GJVg6pnJGCTyeeaIuTV2BckvbWK5S2kuI1ncZWMt8x/Ci3vrS7eRLe5ilaM4cIwO361XOnyrf3E8U6LDcgCZGjy3Ax8rZGOPUGqa6LdJEV+1xswgFtGVj2bYyRuzyctgewovLsBdj1W1+yx3E8iW6SsRH5jY3gHAP49amF/Zm6+yi6hNx/zy3jd+VUNW0M6lHFFHcCGGONo/LKkjnGGGCORjvke1Q2OlXAvpmmdVt47kSIPL+aQhAobdnp14xQnK9gNKxv475Z3QKI4pTGHEgYNgdeOn0NJbajDcQeazLFlTIFdhnywcbj6Cqa6XfCG9ja7gYXcm5isRQqDgNj5jngcVZvdLjuxCEfyljHlsAud0Zxlf0FNc1gHDUovt0dsYpgJMiOYqPLc4zgHOentilOpW6SXHnOsMULBDK7ABmIyQPpUBsL0ao94LqB0C7YYnhP7oY6Ahscnqce1V7vTbhNOsYLfY86XSSySMm5d3JZiMjjJ9aV5AaDapYIkLtewBZv9US4w/wBKbBqcE0skTMsUizPEqswy+3qR7VRfQZDGyJdqvnRmO4LQ53AsWO3n5eSfWlXw8sct20dyVW73rMu3OVIwMHPBHr39KV532Avf2tp3leab63Ee7buMgAz6Uv8Aamn5i/023/fHEf7wfPzjj8ayP+EWVrYRNLArDILxwkbht285Y+vapR4ddEliS7UQzn98phySAxYBTnjrjvTvPsBqxX1pPcPbw3MUkyZ3IrgkYODx9aqTa1DBGXaGVlNwYI9hX5yByeSABkEde1RjRpLdVe2nUTRmcqWXAJkOecen61Yl00f2ZFZwi3IjAH+kQ+Yp9TjI5ofNYCWa88qGBvJcvO6osZIzk9c4yOBk/hTLe9mnvZIHsZokTdiVj8rYOBj69ais9LNpLbgyb4bWHy4QfvZP3if0ArSqlfcAooopgFFFFABRRRQAUUUUAFFFFABRRRQAUUUUAFFFFABRRRQAUUUUAFFFFABRRRQAUUUUAFFFFABRRRQAUUUUAFFFFABRRRQAUUUUAFFFFABRRRQAUUUUAFFFFABRRRQAUUUUAFFFFABRRRQBWb7x+tC/fX60N94/Whfvr9aALtFFFABRRRQAUUUUAFMbrT6Y3WgBKQuqnDMo+ppa5bxh4RHid9PkSYwvBMPNIYjdEfvD6+lAHST3EVtbSXEz7Yo1LswGcAfSmW15FdQGZBKiA4/fRNEfyYA4onto3097VYY3jMfliJyQpGMYPtWTDok8ei3loY7RzOwZLaV3kgjHHGThiOM9uTR1A3qgubpLYxBkd2lfYioOSfx7VOOgHtWdqH7q8sbghyiybGwCwXIODjsc8ZoAtJdI93LbbHWSNQ3zDhge4qes9f32uuy7wsMIUkAgFiTwfXjmtCgCtBf21zM8MTkuoyQUK5GcZGRyM9xT5bmOK4hgfO6XcVOOBgZOaqWdterfTXF4IGZxtVo3Y7VzwoBH5nNN1bTJNRe3ZJVQRbshs4bI4BHcetAGj5keQPMTLDIG4cj1pd6AZLqBjOc9vWsT+xn/ALSF3OkRjG1tqysPLwMEAY5H5VFY6cbmwud0YeNv3NsJCY/3QORzjI59uwoA6BWV13KwZT0IORS1V063mtrJIp2jLgn/AFagADPA4A/PAq1QAUUUUAFFFFABRRRQAUUUUAFFFFABRRRQAUUUUAFFFFABRRRQAUUUUAFFFFABRRRQAUUUUAFFFFABRRRQAUUUUAFFFFABRRRQAUUUUAFFFFABRRRQAUUUUAFFFFABRRRQAUUUUAFFFFABRRRQAUUUUAFFFFABRRRQAUUUUAFFFFABRRRQAUUUUAFFFFABRRRQAUUUUAFFFFAFZvvH60L99frQ33j9aF++v1oAu0UUUAFFFFABRRRQAUxutPpjdaAEooooAKKKKADB9KXn3rkl0PUrayl8hd881syTCSctvffxjJxnbnHaqkfhzVniijkMqxRsxRPtIBVS6nB28Zxu/OkmB3HNJXJWWi6pHqtlNdvcssMcQDxzIVTC4ZWB+Y5PpnOa6CwgeGW9LwtH5lwXUmYybxgfMB/D/u0wHXWpWllKkdxNsdxlRtJzyF7e5FWJZEghkmlO2ONSzHHQDrStHG5BdFYjoSoNYUunXLzalvtmllnSQQ3JmG1VK4VNuePy96ltoZvIwdFdeVYZB9qdzXLzaNexWsltbxFoHaIlfNBbhTvI3HGc46+9T2Oi3Mn2YakXYRWyqNs54kDE5474xzS5ne1hdDbS4ikuZbdWJliALjaeAenPQ1Lg+lYkVvdR6jqZOnubadPlBuBh2Gc8Z+XPFUpNLvW0iO2isWiLTF5l85S3TgqSSAM8fSlzu17f1cDqMH0qC4vbe0OJ5Nn7tpOhPyryx/Csm10eeWW3bUS7eVaxplZiMSg8nj8Oaj0/SrtNXW4urdTtWVJZ2l3eduPGF7DHFNuV7IDatLy3vo2ktpN6K2wnBHP4/Wp6RUVAQiqoJycDFLVgFFFFABRRRQAUUUUAFFFFABRRRQAUUUUAFFFFABRRRQAUUUUAFFFFABRRRQAUUUUAFFFFABRRRQAUUUUAFFFFABRRRQAUUUUAFFFFABRRRQAUUUUAFFFFABRRRQAUUUUAFFFFABRRRQAUUUUAFFFFABRRRQAUUUUAFFFFABRRRQAUUUUAFFFFABRRRQAUUUUAVm+8frQv31+tDfeP1oX76/WgC7RRRQAUUUUAFFFFABTG60+mN1oASiiigAooooAKguLy2tGiW4njiMrbIw7Y3N6D3rmvN16W0kjWK9jmjtnQyMB80u8YK+vy96u6vBLZ6YsEQv78tcpIOPMZAGBIz6cHFCA36ZLNFAm+aRY1yFyxwMnoKqFpH1eBwt4sTW7EjgRA5H3h13+nbrVqaGK4TZNGrpkNhhxkcih3ASK6t59vkzRybl3ja2crnGfpUmRkjIyOtc/qGnXMd48unrNEsNoqwrCcKzBydp9Rjt71JBYPFr18Xa/C3IDJIsh8sfLg5PYg9KjmfYDcBBGQQR6ilrkYln07SLK1J1SN/tIilCkszDa3EftwOlWyNTR9P3/bJWAAeMEqOW6u44yB1BH40lO/QDo6asiOzqrqxQ4cA/dOM4NUTM9tc6hO63bRoisisAUPHRAOc+uartDPb6SlsM/a7x8SOoPyluWPtgZH5VVwNaORJY1kjdXRhlWU5BokkSKNpJHVEUZZmOAK526NyutGztHuwsMUPkpFxEvJzv8AbA6VDPDqtxDdRbLxpGilEyy4MTHPyeWP8O1T7S+y7/gB1VFcvcrrH2RE3XiSeaftDxKX4x8pjAIO31Hr1zTpzrP9p2fl/aWSMRB22ELKD98sN2FI9ME0c+trAdMSACScAck0yGaK4hWaGRZInGVdDkEexrm9Jlu7i3eeR9RkiaFhIT1Zt3y+UPpmr+mXNxBoVt5ljdtMhWJ4ygVuT970wKcZ82oGxRWRL9r/ALak3/a9m0fZvK/1PTnfjvn1qlaz6lbLLIyXrMYQrLcDIM5OBsx/D1zjjGKOfUDokkSUExurgEqSpzgjqKdXN6vb6ha2dpa6ctxlI2Jkhyd0nowBHU5OTkUWc19PrD/PeExzhZAeIVTYCR7tk0c+tgOgjnimaQRSo5jbY4U52t6H3p0ciSqWjdXUEqSpzyOorBs7m5trbUFW2vRI03+jtPHy27AHPsc9e1T3Fpd2UMENg0jK0RgbHRGPPmfzpqTauBr7037Ny7wMlc84+lAkRpGjDqXUAsoPIz0zWEVRNfErWFxGtuCTciLJnO3klh/CPTuaju2ng0yG5JuI5ry7VpRAP3mw5wo+gAFLmA6OmJJHJu8t1baxVsHOCOo+tc3MurCCJf8ATy3lnyDGwyH3Hb5v/AdvXjrToYNWgurwhJMSSStb7OF8wjguO6nt2pc+trAdLRXIeTrjWGIrnUDIWJIaPYynb0yzHIzUoTWVUI5vzKGxbsCNv3zkye2Mde1Pn8gOqpnnRHzP3ifuzh+funrz6VhQf2jZTfa7hrqVD55kjY5UAN+7Cgeopt/p9z/ZdqpV3LT+ddiOMOxJB6KeDg44OelDk0r2A32miSMSNIoQkAMTwc8CmR3dtLM0Mc8byrncisCRg4PH1rMtEuLl7G3uYtgtk86QBNoLchBxxkDkgdDitKOztoZ2migRJWzucDk5OT+tUrgT0UUUwCiiigAooooAKKKKACiiigAooooAKKKKACiiigAooooAKKKKACiiigAooooAKKKKACiiigAooooAKKKKACiiigAooooAKKKKACiiigAooooAKKKKACiiigAooooAKKKKACiiigAooooArN94/Whfvr9aG+8frQv31+tAF2iiigAooooAKKKKACmN1p9MbrQAlFFct4v8Q6voElgdO06G8jupBD8xIKyHp07H+lAHU0VQ1O4urTQrm4jUNdxwFgFGRux2zWTZam8Oh30ouoGe3YH7VPctPC2cfxAD16DoaAOlooHQH2rO1AebeWMDhhC0hYkNgMQCQvHPv6cUAaNFZyjytekWMMVlhDSDdwpBIDc+vTj0rRoAKKx9MuVn1O5EF+biBVwQ8gJLg8lR2UdKTWruWzu7GSJS3EmRk7QNv3iB1A60Aa7Ro5UuisUO5SR90+op1YY1e7k1RbWIWrINoLlwC+Rnco3Zx7AH60qatdy21w6JAr26BJPMO0CXPIyTjAHP4igDboqpp119sskm3hiSQSE2jI9Bk/zq3QA0RoJGkCKJGADNjkgdKdRRQAUUUUANjjSKMRxoqIvRVGAKdRRQAUUUUAFNWNELFEVS53MQOp9TTqKACiiigAprxpJt3orbW3LkZwfX606igAooooAKKKKACiiigAooooAKKKKACiiigAooooAKKKKACiiigAooooAKKKKACiiigAooooAKKKKACiiigAooooAKKKKACiiigAooooAKKKKACiiigAooooAKKKKACiiigAooooAKKKKACiiigAooooAKKKKACiiigAooooArN94/Whfvr9aG+8frQv31+tAF2iiigAooooAKKKKACmN1p9MbrQAlIyK+Nyhtp3DIzg+tLRQAU0RoqbFRQv8AdAGPyp1FABUFzapdeUWZ0aJ96MhwQf8ACsSPxNL9nea4tI4VaAywfvSxfDbcEBeCTjGM9arf8JhcFUVdLHnb2SVHmK7CGCjqM/xCi4HSJaol3Lc7naSRQvzHhQOwqeues/Es99eW8UOlytC6xmaVSSIyy59MYGe+K2LW4kne5V440EUpjUpKH3DA5OPunnpRYCcIinKooPqAKdgegqle2dxczRvDfS26qMMiDhvmB/kCPxqtPrLW15cx3FuI4okZ4yWO+UKMnaMYx+NS5W3A0zGhH3QCBgEAZH0qK2s4rWBoly+5i7tJyXY9SazYNcla7FtcW8KOZUQmObcBuRm54HI29PempqU15PpE6AxwTu4ISX7xAPBGORxnqKOZAbYAAwAAB0AFLWQupX9xHdPBZwiOIyIrtNzuXuRjoaqzXN9P4VS9nkENwFjkVreQ/NkjrwPXpS9orXXqB0NFZN3rE0GprZ29hJcbVVpWXPyhj2/LvirNvZ3EN7JNJfSTRtu2xMOFycjH0HFUpXegF2iiimAUUUUAFFFFABRRRQAUUUUAFFFFABRRRQAUUUUAFFFFABRRRQAUUUUAFFFFABRRRQAUUUUAFFFFABRRRQAUUUUAFFFFABRRRQAUUUUAFFFFABRRRQAUUUUAFFFFABRRRQAUUUUAFFFFABRRRQAUUUUAFFFFABRRRQAUUUUAFFFFABRRRQAUUUUAFFFFABRRRQBXIJc4BPNABDrkEc1Q1nS4tZ0+aylkli3cpLC5VkbsQR/Kk0PSYtF0+GzilmmKkF5ZnLNI3cnPT6UAblFFFABRRRQAUUUUAFMbrT6Y3WgBKKKKACiiigCu9hZyReU9pA0ZQptKDG0nJH0zTI9L0+JVWOxt0VegWMDHf+g/KqT+I7WO0FwYJipgacKAM4Dbcdeuabf316LKO4VJrGRLpI3ikCOJFZgOvPGD25oQM0P7MsBcRTiytxNEoWOQRjcgHQA1NFBDCZDFEkZkbe5Vcbm9T6mmtO63y24t5SjIXMwxsUg/dPfJpLtLl4QLWVI5N6ks4yNueR+VAE9VxY2izyTi1hE0gId9gywPqayZNUvNNu1hvFNwqWqyTPEqqFO8gtzjtjgVZg1O8l1G+t/7PYx25GxxInzZXPPPeoco9QHxaHYRSXGLaEwzbD5JjGxSueQPXmp30rT5DGXsbdjEMR5jHyd+PSs+01yeTTLW5n06QS3LhI0jdTuJBOevA471KNeiZ7VRbyDzxyXZVCHOMZJwTnsKE4AaiRpGCI0VQSWIUYyT1NVTpOnNCYWsLYxFt5QxjBb1x61Mk7NcTRNDIiRAEStja+euPp3qlHqDjTLjUJOY2Ym3TGMr0UfUn+dN2YFltNsWaFms4C0IxESgyg9vSrVZB1Z7R1triCWaWKNGuJk2hV3HGcZ557CobzXytnO8UEkWY3e3mfaVfb146j8RS5ooDdorGm8RQQ2kVx9nmdZmIhxj94AOW9h9aV/EVrHdWsBjk/0gIQ3GU3dAw6inzxva4GxRWVba0bxT5VlOpeJpId5UeZg4OOeOfWrOkzvdaTbTyuXkdMsxUKSfoOBTUk9gLlFUW1H/AE2S3jt5JEhAM0wICx5Ge5yePSo7fWYpi3nQS26+SbhGkIIeMdTweO3B9aXMgNKisSfWzpmn2896heSfc+xCAUTqOO+ARViPWo5LwQrbTeUZRF55xt3ldwGM56d6OZXsBp0VmWN+7Q6hNdlkW3mYFGVfkUAHGQTnr196bHqj21spvkbzHhacbQAOv3B74Io5la4GrRWb9suxq8NuRCYpVLGNQfMjGPvMc468Yx+NRnVXjElx5bzQyXAt7aOMDLHoTk9ic/gKfMgNaishtfRYvMWznbYhedQV/dAEg5555B6VHaa6rzXySBpFtpHZ3UACOMDK57kn2zS543sBt0Vz/wDwlluLYzGyuuGxtCjpjOcnjpUy+I4niMq2dx5cf+vOV/dfMVGeeeh6Uc8QNqisy01qO6u/J+zyxIxkCSuRh9hw2Oc/nTPtl0+mzX63EMMW5nQyxFgIhwOhHJ6/jRzK1wNaiswXV41vp8UmyO9uCGkCrwiDluDn2H1NTW8WoLeSPcXMT2x3bEVMEc/Lk+wp31Au0UUUwCiiigAooooAKKKKACiiigAooooAKKKKACiiigAooooAKKKKACiiigAooooAKKKKACiiigAooooAKKKKACiiigAooooAKKKKACiiigAooooAKKKKACiiigAooooAKKKKACiiigAooooAx5Z5RNIA5wGPb3oinlMyDecbhnj3qKcgTSknADEmqNvJLc6lbsY2EasrqjErtHZm9WPZe3U0AdfRRRQAUUUUAFFFFABUEkETuWaNSfUip6jf+L6UAZgvtOYZS3mdezJaSMp+hC4NWLb7HdozwxKdp2sGjKsp9CCMil0U50Owx/z7p/6CKyNStp7mHV3s2YXVvcxzw7TjcyRodvvkZH40Abn2WD/nin/fNH2aD/nin/fNcfPfJrlpf61GzvYpFHb26rKyBiWVnb5SDnJC/gauR+INWutRuorWwZokllgQtbttVkBwzSbsEEj7oA69adrCujo/slt/z7xf98ClNrbnrBGfqorl4fFtxdFWt4IPLuVjjtC2SWmyPMVh6LuH5H0rWub+8GvrYQNbRwJbfaZZJVLEjdggYIxx35+hpNWC5pfZoP8Anin/AHzR9mg/54p/3zXKxeLLpXuGnSJreFIrhpvIaJfIZypZdzHcAPm3cZHarml6/eX99FaSQQxyM7ysBk4tsAo31JIHpwadmFze+yW56wRn/gIo+ywA/wCoj5/2axNYaV9cighu/s7HT5z5hb5YySoVj+OawY2m0+FtNngfTnNzAl5NBdNLG8TbgHVjyhYjBzg8ihK/9edgbsdz9ktxgeRHx0+UUhtLcjBt4iAc42DrXLajBDpF5JZ6a8iRTWE8lxAJWYJgDa4ycqSSR749qitr27tJtC0m9mkeQyxvb3BP/HxFsOQ3+0vf14NCVxN2Ov8AssH/ADxT/vmj7Lb4x5Ef02isxVku9e1FBNJC8MEccTr/AAhskkA8ZyBz7Uzw2VttFEUly7EXM0SPPJuZjvbHJ6mkU9HY1vslv3gj5/2RSfZLfvbx/wDfArjNMhv/AO1Lq1EbQ3UNrIL28e63RzSN/qzgE7T1boCAamguZdA02/s7eyt4tUjWFQwuXkidpPlVmZhkYIJIx6etOwrnXC1gXpBGPTCij7LASf3EfPX5RzXNWcstv4c1mwlQpeWUT+bKszSCRmTduDEA59sDFZ9xqdxqfg+RjGRHG9vALcsUnY7lzvORt3Z49jnPNFunp+IXO1+yW4/5YRj/AICKBawY4gjx7LXP+HGWz1DUbWRXsl3RGOyll3+XuB5DZIyxHQHtWfr/AJkmq390jnbp4hLO0zI0GfmJjUcPuBGc49BnpQFzsPskH/PCPnr8vWj7Jb/8+8fp90Vzuo6XY3viOzjgiZbjcLu5lWRwQi/dGM4+Y/oDTdclI1S+Vi7RiGzwgkZQCZmGeCP/AK9CV7A3ZN9jpPstvnPkR9MfdFJ9lt/+eEf/AHyK54+IdQjuvNkjtms/t0tn5aK3mHarMG3Zx/DjGO/WobLxFrl7YSTxaYWZ4VmhLW7Iq5I+Xlv3h2knjbnGO9Jaq47nUfZLfH+oj56/KOaQ2tuesEZ+qisOxvmutU02cTB2uIJo5wI2jGY2H8BJ2kEkHk10VOwEX2W3znyI8+u0Un2W3/54R8dPlFTUUgIfslt/zwi56/KKPslt/wA+8X/fAqaigCI20DfehjOPVQaT7Jbf8+8XPX5BU1FAEP2S3/54R/8AfIo+y25GDBHj02ipqKAIvssGc+TH/wB80fZoP+eKf981LRQBF9mg/wCeKf8AfNH2aD/nin/fNS0UARfZoP8Anin/AHzR9mg/54p/3zUtFAEX2aD/AJ4p/wB80fZoP+eKf981LRQBF9mg/wCeKf8AfNH2aD/nin/fNS0UARfZoP8Anin/AHzR9mg/54p/3zUtFAEX2aD/AJ4p/wB80fZoP+eKf981LRQBF9mg/wCeKf8AfNH2aD/nin/fNS0UARfZoP8Anin/AHzR9mg/54p/3zUtFAEX2aD/AJ4p/wB80fZoP+eKf981LRQBF9mg/wCeKf8AfNH2aD/nin/fNS0UARfZoP8Anin/AHzR9mg/54p/3zUtFAEX2aD/AJ4p/wB80fZoP+eKf981LRQBF9mg/wCeKf8AfNH2aD/nin/fNS0UARfZoP8Anin/AHzR9mg/54p/3zUtFAEX2aD/AJ4p/wB80fZoP+eKf981LRQBF9mg/wCeKf8AfNH2aD/nin/fNS0UARfZoP8Anin/AHzR9mg/54p/3zUtFAEX2aD/AJ4p/wB80fZoP+eKf981LRQBF9mg/wCeKf8AfNH2aD/nin/fNS0UARfZoP8Anin/AHzR9mg/54p/3zUtFAEX2aD/AJ4p/wB80fZoP+eKf981LRQBF9mg/wCeKf8AfNH2aD/nin/fNS0UARfZoP8Anin/AHzR9mg/54p/3zUtFAEX2aD/AJ4p/wB80fZoP+eKf981LRQBF9mg/wCeKf8AfNH2aD/nin/fNS0UARfZoP8Anin/AHzR9mg/54p/3zUtFAEX2aD/AJ4p/wB80fZoP+eKf981LRQBF9lt/wDnhH/3yKBbQBgRDGCDkfKKloHWgCSiiigAooooAKKKKACmN1p9FAGc2j6a7l3sLYsxySYxzVmCCG2iEcESRRjoqLgVYooAqLZWqW32ZbaFbfJPlBAFyTk8fXmmf2ZYfb/t/wBig+2f89/LG/061eooAppYWkYjCWsK+U7SR7YwNjHOSPQnJyfepfJi84zeWnmldhfbzt64z6VPRQBnQ6NpdvHLHDp1rHHKpWRViADg9QfUVYS2gjl81II1k2CPeqgHaOi59B6VZooAorptijXDLZwBrn/XkRj95/vetFtplhZ2r21tZW8Nu/340jAVvqO9XqKAKFrpWn2UEkNrY28MUn30jjADfX1qdraBvK3QxnyTmLKj5DjHHpxViigLFJ7C3ku2uXUlnh8l1J+V1znkd+/51Fb6JpVooW2021hVZBKAkQADjo315PNaVFAFQWNosEsItohFMxaVAgw5PUkd81HDpdhb2b2cNlbx2z53wrGArZ65Her9FAFOCws7W0Npb2sMVsQQYkQBTnrxTJtK0+4V1msbeRXRY3DRghlHQH2Har9FAGZHoumwxRxQWMEMccwnVI4wo3jofrUtxplhdXUVzcWVvLcRf6uR4wWX6Gr1FAFdIIY5pJkiRZZceY4XlsdMnvikktbeV2eSCN2YKGLKCSFOR+R5FWaKAKv2O2BBFvFxIZR8g4c9W+vJ5qt/YWk4nH9mWn+kf6790P3nOefXmtOigChBplpbXCTQQiPZF5MaKMKi5zgDtzVupKKAI6KkooAjoqSigCOipKKAI6KkooAjoqSigCOipKKAI6KkooAjoqSigCOipKKAI6KkooAjoqSigCOipKKAI6KkooAjoqSigCOipKKAI6KkooAjoqSigCOipKKAI6KkooAjoqSigCOipKKAI6KkooAjoqSigCOipKKAI6KkooAjoqSigCOipKKAI6KkooAjoqSigCOipKKAI6KkooAjoqSigCOlHWn0UAFFFFABRRRQAUUUUAJS0UUAFFFFABRRRQAUUUUAFFFFABRRRQAUUUUAFFFFABRRRQAUUUUAFFFFABRRRQAUUUUAFFFFABRRRQAUUUUAFFFFABRRRQAUUUUAFFFFABRRRQAUUUUAFFFFABRRRQAUUUUAFFFFABRRRQAUUUUAFFFFABRRRQAUUUUAFFFFABRRRQAUUUUAFFFFABRRRQAUUUUAFFFFABRRRQAUUUUAFFFFABRRRQAUUUUAFFFFABRRRQAUUUUAFFFFABRRRQAUUUUAFJRRQB//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itle 8"/>
          <p:cNvSpPr>
            <a:spLocks noGrp="1"/>
          </p:cNvSpPr>
          <p:nvPr>
            <p:ph type="title"/>
          </p:nvPr>
        </p:nvSpPr>
        <p:spPr/>
        <p:txBody>
          <a:bodyPr/>
          <a:lstStyle/>
          <a:p>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20" y="865172"/>
            <a:ext cx="5027788" cy="3858166"/>
          </a:xfrm>
          <a:prstGeom prst="rect">
            <a:avLst/>
          </a:prstGeom>
        </p:spPr>
      </p:pic>
    </p:spTree>
    <p:extLst>
      <p:ext uri="{BB962C8B-B14F-4D97-AF65-F5344CB8AC3E}">
        <p14:creationId xmlns:p14="http://schemas.microsoft.com/office/powerpoint/2010/main" val="725754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24</a:t>
            </a:fld>
            <a:endParaRPr lang="en-US"/>
          </a:p>
        </p:txBody>
      </p:sp>
      <p:sp>
        <p:nvSpPr>
          <p:cNvPr id="8" name="AutoShape 2" descr="data:image/jpeg;base64,/9j/4AAQSkZJRgABAQEAYABgAAD/2wBDAAgGBgcGBQgHBwcJCQgKDBQNDAsLDBkSEw8UHRofHh0aHBwgJC4nICIsIxwcKDcpLDAxNDQ0Hyc5PTgyPC4zNDL/2wBDAQkJCQwLDBgNDRgyIRwhMjIyMjIyMjIyMjIyMjIyMjIyMjIyMjIyMjIyMjIyMjIyMjIyMjIyMjIyMjIyMjIyMjL/wAARCAJmAy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opp1hHPJPQVLWbeE/aD7AUAP+3P/cX86Ptz/wBxfzqik8Uk8sKOGkix5ijqueRmlM0YMgLrmMbn5+6PegC79uf+4v50fbn/ALi/nVRSHVWXlWGQR3FLQBa+3P8A3F/Oj7c/9xfzqo7LGjO5CqoySewqKO6gldEjkDM8fmqADynrQBofbn/uL+dH25/7i/nVXB9KjaeJLiO3aQCaQFkTuQOtAF77c/8AcX86Ptz/ANxfzqrg+lFAFr7c/wDcX86Ptz/3F/Oqp4GT0FRW9xDd26T28gkicZVx0NAF/wC3P/cX86Ptz/3F/OquD6UyaWO3heWZwkaDLMewoAu/bn/uL+dH25/7i/nVUcgEdD0qO5uIbO2e4uJBHDGMs7dAKAL325/7i/nR9uf+4v51ReeKMxB3AMrbYx/eOM/yFE88VtA888ixxIMszdBQBe+3P/cX86Ptz/3F/Os61vLe+RntpRIFba3BBU+hBwRT4ZoriFZYXDxt0YdDQBsKZGRW+TkZp373/Y/I0Rf6lP8AdFPoAZ+9/wBj8jR+9/2PyNOdlRGdjhVGSfQVFaXcF9aRXVrKJYJVDxuvRge9AD/3v+x+Ro/e/wCx+Rp9FADP3v8AsfkaP3v+x+Rp9FADP3v+x+Ro/e/7H5Gn0UAM/e/7H5Gj97/sfkafRQAz97/sfkaP3v8AsfkafRQAz97/ALH5Gj97/sfkafRQAz97/sfkaP3v+x+Rp9FADP3v+x+Ro/e/7H5Gn0UAM/e/7H5Gj97/ALH5Gn0UAM/e/wCx+Ro/e/7H5Gn0UAM/e/7H5Gj97/sfkafRQAz97/sfkaP3v+x+Rp9FADP3v+x+Ro/e/wCx+Rp9FADP3v8AsfkaP3v+x+Rp9FADP3v+x+Ro/e/7H5Gn0UAM/e/7H5Gj97/sfkafRQAz97/sfkaP3v8AsfkafRQAz97/ALH5Gj97/sfkafRQAz97/sfkaP3v+x+Rp9FADP3v+x+Ro/e/7H5Gn0UAM/e/7H5Gj97/ALH5Gn0UAM/e/wCx+Ro/e/7H5Gn0UAM/e/7H5Gj97/sfkafRQAz97/sfkaP3v+x+Rp9FADP3v+x+Ro/e/wCx+Rp9FADP3v8AsfkaP3v+x+Rp9FADP3v+x+Ro/e/7H5Gn0UAM/e/7H5Gj95/sfkafRQB5jf8AxO1C01G6tl021ZYZWjDF2yQCRVf/AIWtqP8A0DLT/v41cdrX/Ie1H/r5k/8AQjVGvsaeXYVwTcOnmfKzx+JUmlP8jv8A/ha2o/8AQMtP+/jUf8LW1H/oGWn/AH8auAqzaafd3wkNtAZFjALtkKq56ZJIFU8uwaV3Bfj/AJiWOxTdlJnbf8LW1H/oGWn/AH8aj/ha2o/9Ay0/7+NXCTwS2txJBPG0csZ2ujDkGlktp4raG4kjKwz7vKc9H2nBx9KP7OwenuLX1/zD69iv5md1/wALW1H/AKBlp/38aj/ha2o/9Ay0/wC/jVwGantbO5vfONtC0vkxmSTbj5VHUmh5dhEruC/H/MFj8U3ZSZ3H/C1tR/6Blp/38aj/AIWtqP8A0DLT/v41cJLBLAUEsbIXQSKD3U9D+NR01luEe0F+P+Yvr+J/n/I7/wD4WtqP/QMtP+/jV1Phbx1aeIJ/sc0P2W8xlVLZV/XB9favF60NCkeHxDprxsVYXMYBHuwB/nWOIyvDSpvkjZmtDMa6qLmd0fQtFFFfIn04UUUUAFFFFABWbd/8fLfQVpVRvYjv8wDII59qAOLv4G+2a/dI1wk0McTwmN2UbgvXA+9+OaS4t7dr3XI2M32qe2DxIJXG/wDdnOBnHWuqz70ZOMZpNaWHfU5EXGnrJpUbX0sdg1rIZMTuMuNvBOc8c1H9ouY4LGW5nmlkCAJas7xyuC/yuCOGbGMhh09K61reJ7yO7YHz40ZFbceAcZ/kKlyfWqv1F5GHI9vcQmwt7iWT7Rcv55mY5RVOZAM9F6AduapXswMdtqDzSQQ3d8iFkYriBQwA47Hk/jXTlUZtzKpbG3JHOPT6VFNaQTmAun+okEkYU4CsBgdPrSA5iKb98omuLkaEbiTy5jI4z8owC33tmd2DnmombU3ksntfNdlW5ELyA+Y0ORgjP8WOmetdpk5znmkz70AcdNMzz/ub/wCz2ohQ2ck7TFi3O48H5mB6hs1LdXtwdajMLussd1HFIpZyzoerBB8qoc98n3rrdx9TRk+tHUDj9PuPNktDDd3Et/8AbZFljMjECEMwOR0AAxg9aniv5/8AhFkgjkmN8IfMfCkuI/MwxB9cZ966K1torODyIAVj3M2Cc8kkn9TU2T60B1Oammsf9GFvd3B0oyn7RIJXIDbflG/qAT1weuKWxke+EdgWkkthcPMrSElmgU/JnPJBboT1ArpdxznJpuF3l8DcRgtjk/jQBxZv7l7iSaCSRFkhuPNjMjs8bAZXfn5VOegUD8aJLhmsXfT7q5mJ07ddMXZtsny7Tz0brwO1dlNGlxBJBLlo5FKMM9QaWJFhhjiTISNQqjPQAYFH9fmH9fkY00EmrS3HkyshtofKhdWxiYgEnPtgD86qw6pHLZXGtalFItuhWKK3ZCfnXqQvqX4B9BXSKqqCFVVBOTgY5pcnOc0AczBcrPb3U0d1FJqOpSLGUibIiGMAe5C5JNdHFEkMKRRjCIoVR7CnEBmVmALL0JHI+lLQBrRf6lP90V5fa6hLNcr9j1G9n15damjW3MzlBbiRgQy/dCBe5GQcYPavUIv9Sn+6Kr2GnWumQyRWqFEkmeZgWJy7sWY8+5NHUOh5/pl07yaYLe71CbV5BKNZglkdljHltu3IflTD7Qu3GR61nWU+s23hmKN5LiLUfsEf9nLCH8ryMr5p2jkygZznkDBWvXKKAe9zzGF7s6SFtNaNxby6naR4sXmPlKz4ceZIWYgjqM8e1Ttb3en3BuLe61F5LfXI7SFZbiR1Fu2MoQThh8x+Zsn34r0einfX+vL/AC/EP6/P/P8AA840u7ka90zyru/k197lxqls8jlEjw27KH5UUfLtIAzx1yak8Mi8jHhW9kutQknvkmS88+V2VgFJXKnhcEDBAB+teh0UJ2QdQooopAFFFFABRRRQAUUUUAFFFFABRRRQAUUUUAFFFFABRRRQAUUUUAFFFFABRRRQAUUUUAFFFFABRRRQAUUUUAFFFFABRRRQAUUUUAFFFFABRRRQAUUUUAFFFFABRRRQAUUUUAFFFFAHzxrX/Ie1H/r5k/8AQjVGrutEf29qPI/4+ZP/AEI1RyPUV99S/hx9EfFVPjfqLXQ6D9sfTbq3Gmx6hYTSIJYjKEdWHRl5zxnr0rncj1FB2nrg0VIc8eX+vzQQnyyv/X6nbS6PZyG1i00xXUVvqjCaRmUsIiFI3Huo+YZ6cVf2My6ZHDb2klit7ci53ohEcfme/wB0YzyPQV518p64o+X2rmeEk0ryvby9fPzOhYmKvaNr269vkd7bNpyTaTbQ21lJaT21y7NJEpZirOUJJ57CobdLW4sILyWK1+0S6TO0mEVQXVvlO0cA1xHy+1Hy+1H1PtL+tf8ANfcL61d7f1p/k/vZ0nit7mf+zp2CG3azhCuiKMvsG4cc8enaucpPl9qMj1FdNKn7OCj2MKk+eXMLV3Rv+Q7p3/X1F/6GKo5HqK6XwVoVzq+v20qxsLW2kEsspHAwcgD3Jqa84wpSlLaxVGEp1Ixjvc9xooor4M+zCiiigAooooAKKK5S/wBT1Cx8XXMiO8un29nE89sBkgMz5kX3GBkdxR1sHQ6jyo/+ea/lR5Uf/PNfyrkT4oaxF4Q4uWn1Bo7YsWKKgjVuqKxxz2B5NPm8akQWix2my6nEjETLKECowUkYQsQSRjKiiwXOr8qP/nmv5UeVH/zzX8q5a68SXt/YXP8AZllsaKyM87TyGNoiwbaqjHLcE84HSr76tLY+FbK9ZonmeGLLXEuwFio5OAST7AEmnYVza8qP/nmv5UeVH/zzX8q5W+8Qy6h4B1HU7Xfb3EIdMoSMOrYypIBwfcDrSarrd7HYahbXcJtriBIJlezuOWR5NuMleDwc8Hg9aLBc6vyo/wDnmv5UeVH/AM81/KucbxNdrc3Lf2fH9itb5bKSQz/OxbaAyrjoC4yCR7Uy2uNSv7fWft7tFb29w4U2MrGYhQPlHyjGfY5zS/r8v8xnTeVH/wA81/Kjyo/+ea/lWRp2n3dxoMVvqVxdRyliwMc5Eirk7VZxjJAwD61z+iX13Y6Xp1wr3V/eX9xJbAXV42xMM5DYOeyjoM07Cvpc7fyo/wDnmv5UeVH/AM81/KsCXxHPam8trizj/tCExCGGOUlZ/M4XBIBA3ZB47VuXM5trKacqGMUZcqD1wM4oSb2GP8qP/nmv5UeVH/zzX8qw28RS2yJLe2apHNbGeHy5dxOMfKeBg/MPaoNX1i9trKaG4jW1uAiTI8EhcbfMUMOgORn9a3jhqjaXcxdeCTfY6Pyo/wDnmv5UeVH/AM81/KsOXxGy28c6W6+XcuVtizMdwAJLMFUkDjgcn1xSpr1zP9njgsl86ZZSfNdkUbCOmVyQc8cVP1ep2H7aF7XNvyo/+ea/lR5Uf/PNfyrBTxK6QrcXVmIoZbZriILJubC4+VuMAncMYJqS51y7sI5ftljGJRB58axTZDAEAqSQMEZHtT+r1L2t+QKtBm15Uf8AzzX8qPKj/wCea/lWYmryRSXkd7AkTW8ImBjk3BlOcDoOcisufUdSXSbxYxl7cDz5mkwyu2GKoMdFDAckURw827A6sUjp/Kj/ALi/lR5Uf9xfyrm7rUL6K6u0tHLML6CI+dJ8oDBeFwvAPfrVk6neW2p6i10sP2O1t0kYI5LDhjwMc5x69hR9Xla/9dP8w9tG9v66/wCRt+VH/cX8qPKj/uL+VZ1rqVyb2G2vbaOFriIyxGOTf0xlW4GDyOmRWjK/lxO+M7VJxWUoOLsy4yUtg8qP+4v5UeVH/cX8qwB4mkhtLa7vbNYoLmAyxbJdzZAztIwByOhzTNW1a/g068iniW2uDatPFJDLuxggEHgcjIrZYapdL+v6RHt4WujovKj/ALi/lR5Uf9xfyrBk8SFbZLiOANDNJ5Vu7M2XYAlmIAJAGD7+wp6a9cT/AGSKGyXz7h5E/eMyINgzuGVyQfpS+r1N7B7eHc2/Kj/uL+VHlR/3F/KsGLxK4hiubmzEVvNHIybZNzgp1BGMc4OOakm126soXa9s40Y2z3EKxy7s7Rkq3AwcEdMij6vUvawe2hubXlR/3F/Kjyo/7i/lWXFrEqSTLe26QhLcXKlJN3y+h4HOfTIqnfrqkWhxT/bWhYMskwAyxLOPkBPRQDikqLbSbtcbqq10dB5Uf9xfyo8qP+4v5U+sjUbq+i1nTYLYRGKXfvDuRnA9gazhBzdkVKSirs1PKj/uL+VHlR/3F/KsmPXGkEcX2cC6M7xSRb+ECcls45GNuP8AeFV08Sypa215d2ax2txC8iFJNzAqu7BGB1AOMGtFh6j6f1/SJdWCN7yo/wC4v5UeVH/cX8qx9P183Jm+0QeWiRedvQPtA9CWUc/TNNaC7l06O5uLm8wQ0rwW3DksflAPXAHaj2Mou0tAVVSV46m15Uf9xfyo8qP+4v5VT0WaW40e1lmmWWRk+Z17nP8AP196Zq+ptpsaFFhZnzgSORnHoFBJ/Lip9nJz5FuPnXLzPYv+VH/cX8qPKj/uL+Vc1FrN7cX01zZxCSA2EVwIZZNoXO4kDAPJ/LimXWqyy/aZreadAxs3UF+FV25AGOMjrya1WFne39dDP28bXR1HlR/3F/Kjyo/7i/lXOPf36zyJaEPnUzC3nynGNoIAwvAq82tSI01u1uv2xLhYViD8OGGQ2cdMZ/75NS6E1sUqsf6+f+Rq+VH/AHF/Kjyo/wC4v5VhXGs/ZftF28q7ZZfs1pG7hULDOWJ9M559Fqx4cuvtFlMr363ksc8gaQMDxuOOnQentSlRkoc7GqsXLlNXyo/7i/lR5Uf9xfyrBvvEF3DNftaWMU1pp2PtLvNtcnG4hBgg4U55IqbT9ZutT1a6gt7SEWds6K07zHc4aNXG1cf7Xc1itTRuxseVH/cX8qPKj/uL+VVNUv3sIoGjhErzTrCqltuC3fNUBrl0bj7B9ki/tHzTHt80+XtC7t27GcYPTHWtY0ZyV0RKpGLsza8qP+4v5UeVH/cX8q5q68QmG5s5Jw8PlSzQzwodwZwoIwfTkEE4681PdeIri1mEElon2hIxLKis7YBJwqlVOWwO+B71f1appZbke3gt2b3lR/3F/Kjyo/7i/lWHL4huA9w0NgHigkjjbdJtclwMcY4wWGc1INbuMtam1jN+LgQBFkPlnK7927GcAe1T9Xqdh+2h/X9eRseVH/cX8qPKj/uL+VYv9u3JuI7IWcf2wzNC6+b8ikJvDZxkgj2zUVzcXWpack0H2mG881oFjhk/drICQWY45Xjv9MZNNUJXXNoDqx6G/wCVH/cX8qPKj/uL+Vc7FeXH2srLPM2NVMQCvgY8vODxyue1SW+v310LTy7CEfbA/lFpzhdh53fL3HTGaHh59BKtHZ/1rY3vKj/uL+VHlR/3F/Kual1ma5Edzbb0d9PmlEbSfuwysAeMcnrg/pVs6re22l2Usy25mljBbJkIPA5+VDzQ8PNWD20f6+X+ZteVH/cX8qPKj/uL+VYeq3F9P4dN3b3K221C7mJSWOOgUsAQPU4zUtwJb/WfsRuZ4IYrYSnyX2M7MSOvoMdPekqLtdvv+BXtOyNfyo/7i/lR5Uf9xfyrmNMuLvXJ3t57yaIW0WN0DbDI+9l3nHsvTpkmmf2rLe21j59xcKixs149qSpTkqrkjtwTj8egq/q0k7X2I9urXsdV5Uf9xfyo8qP+4v5Vlf2uXFtb2G27mlLKJJG2oQmNzZAOeSBwO9Z9xqV/f3unQQosAM0qToJyp3xjpuA5Xv796mOHm3rp/X/AKdaKR0vlR/3F/Kjyo/7i/lXL2uqX9rZz3tygkaW6eLcZnMUQUsMkBflHGMgc55xVq58SmGRI44I5HEKyybWZwQc4CFVOScHrjtTeGqXstRe3ha70N7yo/wC4v5UeVH/cX8qxbTUb6XUtRLJELaKNHQMzblyuRkbfzqSx1K61EzQqYIn8slHRZDtPrhkUH86l0JL8PxKVWL+ZreVH/cX8qPKj/uL+VcrPd3Vib1bG9mniijSKSadt4SdmA+XPoDkjoOKk1K5utDla3gu5pVnhBVp23tG+9V3ZPbDdOmRVrDNtJPfYn2ySba23Om8qP+4v5UeVH/cX8qyLYS6frsdiLmeeGe3aT98+4qykDIPoc9PatqsZw5fmaRlfcZ5Uf9xfyo8qP+4v5U+ioKGeVH/cX8qPKj/uL+VPooAZ5Uf9xfyo8qP+4v5U+igCg+h6RI7O+l2TOxyzGBSSfXpTf7A0b/oE2P8A4Dp/hWjRWntZ/wAzI9nDsjO/sDRv+gTY/wDgOn+FH9gaN/0CbH/wHT/CtGij2tT+Z/eHs4dkZ39gaN/0CbH/AMB0/wAKP7A0b/oE2P8A4Dp/hWjRR7Wp/M/vD2cOyM7+wNG/6BNj/wCA6f4Uf2Bo3/QJsf8AwHT/AArRoo9rU/mf3h7OHZGd/YGjf9Amx/8AAdP8KP7A0b/oE2P/AIDp/hWjRR7Wp/M/vD2cOyM7+wNG/wCgTY/+A6f4VeihigjEcMaRxjoqKAB+Ap9FTKcpbu41CMdkFFFFSUFFFFABRRRQAVVTT4E1ObUBu8+WJYmyeNqkkcf8CNWqKAMRPCunQwPFbefbFrlrpJIpMNE7DB2+gI4x05qSXw/DLHAftt6tzAGC3ay/vSG6gkjBBwOMduMVr0UAYlz4Ys7pizXF4peDyJyk2DOnPDnqTyeRg81Yu9CtbuxtLXzJovsZVoJYmAdCowOSCOnHStOigDJ/4R2x/se60vMxt7p2eUmQlizHJOfrTr7QbLUHnefzMzxRxPtfHyoxZcfia1KKAsZbaDZNDcxHzdtxdLdv8/8Ay0BUjHt8o4pP7BhEl+0d3exLegl0jm2hGOMsnGVbj1rVooAbGnlxqm5m2gDLHJP1rMg8PWNvDZRJ5u2ymaeLL/xNuzn1HzGtWigOljGutGF54pstUkjj2WcDqjbjuZ245HTAGce7VpXsLXFhcQJjdJEyLnpkjFT0U07AY9p4ft0tlS7aS5f7OICJHyqLgZC9MdOvXgU7/hH7V0kE01zO7qq+ZJJllVWDAD2yB9a1qK0depe9zP2ULWsZj6HatJJIjTRM8nmqY3x5b9Cy+hIPPY1NHpkSSwzNLNLLCjoHkfJIbGc/lV2ipdSb6lKEU72M7+w7IxwRsjOkMDQKrNwUbGc/kKi/4R+0aOVZpbmcyR+VvlkyypkHA/ED3rWop+2qdxezj2KFxpMNxdi4LuCdgkXqHVCSB+Zz+FR3WhWt1NO7POizgedHHJtVyOhI9eB+VadFCqzWzBwi90Z02i2s32glpUeeVJS6Pgq6Y2kenSlbSIHuGmeSZvMiEMyFhtlUZA3DHXk9MVoUUvaz7j5I9jFl8PRm1mSO7uhM0XkxTNKd0K8cKR06Dnrx1rWkjLWzRA5JQqC3fipKKTnKTuxxio7GHp/hyGKxgjvnkuHS3EJR3yiZGG28Dr69am/4R+0eKZJpbmcyxeTvkkyypnOB6dB71rUVbr1G73IVKCVrGbLodpJLJIrSxs7CQeW+NrgY3j0JHB9akTS4lltpXmnlltyxR5HyTuGDmr1FT7WdrXHyRvexnDRLIRQRMjPHAJAqs2QQ+d2fXrUQ8PWnlSxyy3MweEwKZJMmND1C8cduevFa1FP21TuHs49jPudIhuJopC7rsVUZeodVO4A/jipNR05NTgEMk88SZyREwG7uM8H0q5RS9pJNO+w+SNrFC20+S31CS5a8nlRoUiEcj5AIJJbHTJz+lSXmnx3ksErSSxywMSjxtg8jBH0NW6KSk07obimrMyodK26vqGoMiK88axR4YngDqfQk/oBVfS/DkdvZWyXzvcSRQmLy2fMaZGG2jA6jjmt2ir9vO1r9vw0I9lG9zL/sRfJ8k3l08JKgpI+4bAc7enf161PeaZFdzpOJp4J1Up5kL7SVPY9RirtFL2s73uPkja1jOstJWxvTLDNKIBAsSQFyVGCSWx/eOeTUl5pkN7cRTtJNFLGpTdE2CVOMqfbgVdoqVOSd76lcqtYxz4cswoWOW5iXyVt2EcmN0a5wp/M89amfQ7J/M+V1D+VlVbAAjOVxWlRVe2qdyfZw7GdLottIkoV5o2kuPtO9HwyvjGR+FQyaQ02s/biwRorXyYZc5bcerEdOO31Na9FCqzXUHTi/6+ZBb2sVvaxW6qCkahRuGc+9UzpCpdW0tvNLCkc7zSIjYEhYHgjuOeladFTzMrlRj33huzvrqWZ5bmJbgKLmGKTak4HTeMZ6ccEZFXbPTbexuLqaAMGunV5ATwCFCjA7DAFW6KkZm6zp8uow2scT7PLuUlZg2CAOuPemDQbURYEtx5/mmX7Tv/e7iMZzjHTjGMYrVorRVZqPKmQ6cW7szY9DskEWVd9hdmLtnzC4wxb1zTF0GCMJ5NzdxMq+XvSX5mTOQpJHQZ47+9atFHtp9w9nHsZ50e1P2jPmH7RIkjkt3TGP5Ckm0W1meaQmVJZZVm8xGwyOFCgr6cCtGikqs11/r+kDhFq1v6/pmdBotrBLDMDK80UjS+Y75Z2YbSW9eKkj0uGLy/LlnQJO0+FkIDM2chvUc9Ku0UOpN7sahFdCgNItRKZPn3G5+1fe/j27fyx2ot9ItbYWgj3/AOi7/Ly2fvdc+tX6KPaTta4ckb3sZkOg2UKoqiQqkLwAF+qucn9at2VoLK1S3WWWVUGFMrZIHYVYoolUlLRsFCK1SKmo2Calam3kmmijbhvKYAsPQ8GoJdGilETG6ulnjQoJ0kAdlPY8YI/CtKihVJJWTBwi3dmZJoNoViEDTWpjj8oNA+0snXB9eec9aH0O13IYHmtdsYiIgfaHQdAf1568mtOin7WfcXs49jIj8OWVvCkVtJcQLExaHZJzFkYIXOeD6HNTwaNaW72zoH3W7OysWyWZ/vFvUmtCih1qj3YKnBbIzzpEQtvIhuLmAeY0u6OTByxJPUdOajGg2sSxLbST2vlxiLML4LKOcH8SeevNalFHtZ9wdOL6FOPTY4tQa8SWYO6BXTdlXwMAketWLiH7RbyQmSSMOpXdG2GH0PY1JRUuTbuylFLYyrbQLa3s2szPcTWpjMfkysCuPXgA5980+PQ7UJMs7TXRlTy2ed9zBP7oPGOefWtKiqdab6kqnBdDJOgQtDKrXl8ZZAq+f52JFVTkKCBwM9fWtaiiplJyd2VGKirIKKKKkYUUUUAFFFFABRRRQAUUUUAFFFFABRRRQAUUUUAFFFFABRRRQAUUUUAFFFFABRRXJz6da6r47u4r2IzRx6fEyKXYBSXfJwDR1sHS51lFcLbXDx6lDYmSS5t7XWRBbyPK2QphZipIPzbTxzn9KnXxNqy6HFqckdu5urj7LBBBCzMrbyu8/MN3C/dGOe9HS/8AXT/MP6/P/I7OiuVi13WJVtbNrZba8ubhoo57iAqpRU3FvL3E57Y3e9SB9Y/4TGzt5b228oWLvKiQthyHUZHzcHn3xz1p21sK501FcR4kmZNR1ndveNbO1YR+YyjPnH+6Qf8AGrl1r+qRT6lNGtp9k0+8jgaNkYvKrBMnOcKRv9Dn2pLX+vOw7nV0Vxnh/VbuTVrrS4iE23txLJLcgnzIw+NsQzzjuei+hzV+6ur+28VXUhuYzY29h5zQeSSxGWzg7sZ4649qOiff/IR0lFc5Yavqf2vTPtxtHh1ONmiWBWDQkLvAJJIcY74HP1psmuahHda5MwtxY6Uc+WqMZJv3QfGc4Xk+h/Ciw077HS0VyFvr/iGWyuJF0qSV/IEsTG2MYUkjK4LnfgEkY25xjjNW9M8QTXd5YW5lgm84zLKywtEysmPlKMSVIzyOadhcyOkorhpNVvb+60+6SRIZjbagBtBKZRwqkrnngetTJq2tWHh3SZ5JInilh8y4vBavIIhtBAZQ+e5y/t0ot/X3/wCQHZ0VStJLuYyzSvbNauiNbmHdkgrySTx16Y7Vh6Hd6hHp+mRvLC8d0kioSrFkIyQSc/N06cfWtI0nKLfb/g/5ESqJNLv/AMD/ADOporlYZNVbR9If7dDvmuFBJhbkEMefn55FWLnWNQh/tGZRbeRYSqrKVbdICqk4OeDzx1q3h3eya/p2F7VWu1/X9I6KisKDU9QmvZ7ZxDBOyubeGaJhnHRt4OGHTIABGakvLhvtUfnsAllF9ouNmcF8YVR+px9Kn2Mk7P8Ar+thqomro2aK5iK61OBrq3iNussduLyRpgzZdixKcEYAxjPt0qX+2725tbm9tVt44bWJZHjlBLSEoHIByNowcA4Oap4eXRk+2R0VFctaapO2s3dtb/K086usk4JQL5akqozy3tx61Np+u315Ik7WjLZybyWMZURKM4Yvu+bp6DrRLDTSuCrxbsdHRXKP4lvIorpvLjkK232iFzE0aN8wGOTlhz14+lP1W+uo2ezvBFIQ0EyNFvQAGUKQeecfr6U1hZ3Sf9f1cPbxs2uh1FFZt9eXP9pW+n2hijkkjeVpJULABcDAAIycn1qnPqmoqL6SL7KF09R5qurfvW27jg5+UYPBwazjRlL+vl+ZTqJO39d/yN6isG91DzJ1uFkWOK1iV8vnBlk4UYHJIBPHqRVaLX7+Qpb+VGs5vBbM0sRTgpvDbdxwfbPPtVLDzauhOtFPU6eiuaS/mn1OxiuljM0F5LAzxsyqcRlgdufQ9DnFSR6hJb3S6jMVFldyNHubP7tVB2H0wcN+YoeHkgVVM6GiuduWiu9Mt77VFkYyA+RZxEjeW+5x1LY/AZNLtu00/T9PuZC86R+dcNuydqcgE98nA98Gj2Om4e0u9EdDRXMrr99b2dneXiW7xXVs0ojiVgUZV3dSTkEewx71FrOoX8WlTwXTws1xaNLG1uGUoVxkdTkYPB4+lUsNNyS7/wBP7he3ja6Orormm167Nqs0MQxNOLeKLyy0kZAJYuMjnj7vHbmpF1XVJJbO28iOCWeSRDJPERkKuQwUNx6YJqfq8+oe3idDRXMxeIL2OCC7uo4DDNFMwjiB3KY/cnkHB7ce9ST6zqFjBvuPssjTWkk8IjUgIyru2nk7hz14p/Vp3t/XmP20bX/r+tToqKyrC+vHvlt7ryCJbcTqYlI284KnJ5+vH0rVrGcHF2ZcZKSugoooqSgooooAKKKKACiiigAooooAKKKKACiiigAooooAKKKKACiiigAooooAKKKKACiiigAooooAKKKKACiiigAooooAKKKKACiiigAooooAKKKKACiiigAooooAKKKKACiiigAooooAKKKKACiiigArMvNA06/vftk8UouDGIzJFcSRkqCSAdrDPJNadFAFGPR9PihtYo7SNI7WTzYVUY2vgjd7nk9fWj+xtP8A7NOnfZU+yZLeXk8EndkHqDnnI6VeooAzD4e0w2f2VoHaPzPMDNM5cN6h87ge3WnLoWmq9pIsDK9oCIWWVwQCckE5+YE885rRooApXOkWF5JM9xbK7ToschJPzKp3KPwND6RYOlyjW6lbqRZZhk/O4xg/+Oj8qu0UAUP7E07KH7MoaO4NyjBiCJD1Oc557jpT5tLs7jUIr6SI/aYl2K6yMuV9CAcMPY5q5RQBm2Wg6Zp1z9otbXZJtKqS7MEBOSFBJCj2XFWo7C1ikunSFQ1026fPO87QvIPsAKsUUAZKeGtKjhkiS3kEcgCkefJ8oByAvzfKAf7uKc3hzSmt4YPsxCwuZEcSuHDHqd4O4575PNalFAGfBoemWwgENnGgt1kSIDOFDnLjHuar/wDCL6R9mjt/s8vkx52p9plwAeq/e+7x93p7VsUUAVbfTrS1uJ54IQkk4USEE4IUYXjoMD0oi060hS3SOEKtvnyhk/Lng/zq1RTUmthWRn/2Jp4tjbiFhEX8wKJX+VvVTn5fwxUEPh+2F9c3NwPO8yZZUUs2F2qAMjOGORnJFa9FWq1RX13JdOD6FD+xdPzMTAT5ysjbpGPDfeAyflz7YoGkWoiaMeZsaVZGG7rtxtX/AHRgce1X6KXtJ9x8kexkXGgwXmqz3d1+8ikhSPygzL0JJzg8g56GrM+j6fcyiSW2UnAUgMQrAdAwBwwHvmr1FP2s9NdhezhrpuVJNLspRIHgB8yRZWIJB3jGCD2PA6U1NIsY52lWDDNkld7bOevy5xz9Ku0UvaTta4+WPYxrvw5Zy6fPb2yCKSSLyhIzM+1cg45PTjpVpNG09EdPs+7zHV3LuzElTleSc4B7dKv0U3WqNWuxezhe9ig+i2EisDARmRpdyyMrbm+8QQcjPp0pJNE06YqXtgdqhMBmAYDoGGcNj3zWhRS9rPuxuEXuin/Zdq1vNBIhkSaQyPuY53dsEdMYGMdMVSufDtrKbcQjykScTS/M26QhSv3s5z05z2rZopxqzjsxOnF7ozzotj9mSFIjGELMjKx3AsCGOe5IJ5NTT6daXVh9hngWS2wF8s9MDp/KrVFL2k73uPkja1ijdaRZXtxFcTxOZYlKxskroVB642kUsemwwCfyjJuljEeZHL7QAcAE89yau0Ue0na19AUIp3tqZWl6DaadbQqyCWZYBCzsSQRjnAJIUH0FSJoWmpFLGLbKSp5bBnZvl/ujJ4HsMVo0U3WqNttsSpQSSSKUuk2M7yvJbgtKF3kMRkr0PB4I9etOh0uzgaJkiO6IsyMzsxBYYPJPPHrVuil7SdrXHyRvexUTTbOMQhYFxDu8scnbu+9+eaij0PToklRbYbZYzEwZ2bCH+EZPyj2GK0KKPaT7sOSPYhW1gSZZVjAkSPy1bPRfSpqKKltvcq1gooopAFFFFABRRRQAUUUUAFFFFABRRRQAUUUUAFFFFABRRRQAUUUUAFFFFABRRRQAUUUUAFFFFABRRRQAUUUUAFFFFABRRRQAUUUUAFFFFABRRRQAUUUUAFFFFABRRRQAUUUUAFFFFABRRRQAUUUUAFFFYGt+Jv7I1Wx0yHTbm+ur1JHjSFkXATGcliPWgDforE0jxLDqd/Np09ndWGoxIJWtrlRkoTjcpBIYZ9DW3QAUUUUAFFFFABRRRQAUUUUAFFYt/wCIltdah0m2sbm9u2QSyiHaFhjJwGYsR3zwOeK2qOlw62CiiigAooooAKKo6zqcei6LeanNG8kdrC0rImNzADOBmrFrcLd2cFyqlVmjWQA9QCM0ATUUUUAFFFFABRRRQAUUUUAFFFFABRRRQAUUUUAFFFFABRRRQAUUUUAFFFFABRRRQAUUUUAFFFFABRRRQAUUUUAFFFFABRRRQAUUUUAFFFFABRRRQAUUUUAFFFFABRRRQAUUUUAFFFFABRRRQAUUUUAFFFFABRRRQAUUUUAFFFFABRRRQAUUUUAFFFFABRRRQAUUUUAFFFFABRRRQAUUUUAFcJ4re+j+InhptOghnuRb3W1JpCikYXPIB/lXd1mXWh213r9hrDySi4so5I41UjaQ+M54z2oW/wDXYOhy3hmafV9a1LxFqeyLU7CFrL+zowc24B3HJP3t2AQRxisPT5vE2s6NHrVvaa0+o3CmWCWO+iW3Xk7V8otjb2ORnrXocmgWzeIo9biklhuhEYZljI2Tp2DjHOOxrOHgu2ikkWz1TVLOzkcu9nb3G2PJOTjjcoJ7AincVjH11NU/tb7ZrC6umlC1jKHSZsfZ5cHzDIq/MwHY8jjpU890/iDxHp+i22qXSaX/AGaL1p4JNkl1ltq/OMEDucY61tan4ZGpTs41fVLaORBHLDBPhHUDHcEg47jFJd+EtPnhsVtnuLCawj8q2ntX2uiYAK85BBwOCDRdf18ws/6+Ryer3l/okHirRYtRupobfSftlrNLKTLATuBXf1PTIzzWzr93dQ+FNBliuJklku7JZHVyCwYjIJ7571q2XhXT7W2vo5zNeyX67Lqe6fc8q4wFJ4AAB4AAqingS08m2hn1TVLmK0ljltkmnBEWw5AHHPpzk4pp7X8ge2nn+RRS2udZ8ea9Yz6nexWEEVu6wQTGP5iD/EOQOOgxmlt7abxN4k1i2udRv7az0t47eCC1nMRYlMl3YcsfTtxXTWujW9prd/qqPIZ71I0kViNoCAgY496pah4Vt7zVH1K2vr7TruVAk72cgXzlHTcCCMjsetT2CzOd1+fU/wDhILLw5b/2peW0VkbiVre5SKeY7to3OSOB3xzyK2fCKazC19BqNtdxWashszeXCTS4I+ZSyk5APTPPNWbzwpZ3UNnsur23u7NSsN7HN++APUFjncD6EGr2laV/Zccga+vLySVtzy3Uu4/gBgAewFNbBbU4y30O3n+K+rlrm+XbZwTjZdOvJduOD93j7vTrU2hWd14v0661m71fUbWd7maO3jtpzGluqOVX5Rwx4yd2etdXDotvD4iutaV5TcXECQOhI2BVJII4znn1rMuPBlrJcXL2uo6jYwXbl7i2tZgscjH7x5BKk99pFHSw3vf0/I5aLWtV1628Eub+a0lvZbiK5eA7fMCKQTjpk4yPQmvQ9PsI9MsxbRS3Eqgk7p5mkc5/2m5qi3hjThNozwq8CaQW+zRRkBfmXaQcjJ4rZ7USa6C7Hm2jafe6v4Hk1SfXtTjvIfPaB0uCqx7HbG4fx9Od2eOKl07VL7xhf6RY3N1c2Vu+kJqFwLZzE80jNtxuHIUYzx60/wAOeCJZ/Da22p3eqWiSSym4sUnASQF2xngkAjGQCM102o+GLK+a0lglnsLm0TyoJ7RwjIn9zkEFeBwRQnpr/Wj/AK+QO/8AXqcZrU91Y2HjLw693Pd2kGlC5gkuH3vHvDAoW6kcZGea0PDGoT+IdRhjmluLG30m3iK2BYpLOxQYkfB5T0GSCevpW4vg7T/7I1OxknuppdTQpdXcsgaZxjA5xgYHQAYqzN4atJLjTLqOWaG605RHHNGQGePGCj8YKnHT16Yp3B7af1scDZXHiHxBp8msR2mttdyvIbZ7e+ijgi2sQq+WWGQMc7hk81uSLqWqeMNP0++vLuyEmjebdQW020GTeAcEdPqOfetaTwbbi5ney1TU7CC4cyTW1rOFjZj1IyCVz32kVopoVtHrkOqiSYzRWn2RVZsqUznJzyT75pdv66MGnr/XVHFWVjfajpmvCbXdUVtInlgsnjnKsAi7gXI/1h5xz2FWINTv/Etz4c0ya9mtYbvS/t109s3lvK3AChuoGTk49q6u08P2tnDqkUckxXUpXllLEfKWGDt46fXNVJPB9g+m6baxz3UE2mxiO2vIZAsyDGCM4wQQOQRihPTXy/J3/GwmnfTz/NW/A52+uL3QrvXtFi1C7ntho8l7bvNKWlgcZUgP1weCM9MVFfRX2l+FtI8RprOoy35a18wSTfupFcqGUx9Oh69c85rqIPCFlHZ6jHLc3dzc6jCYbi7nkDSlMEADjAAycACp73w3aX2gW2jSSzLb25iKspG4+WQRnjHbnilqvw/Njt+v6GzRRRQM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pjE5p9MbrQAZPrRk+tJRQAuT60ZPrSUUALk+tGT60lFAC5PrRk+tJRQAuT60ZPrSUUALk+tGT60lFAC5PrRk+tJRQAuT60ZPrSUUALk+tGT60lFAC5PrRk+tJRQAuT60ZPrSUUALk+tGT60lFAC5PrRk+tJRQAuT60ZPrSUUALk+tGT60lFAC5PrRk+tJRQAuT60ZPrSUUALk+tGT60lFAC5PrRk+tJRQAuT60ZPrSUUALk+tGT60lFAC5PrRk+tJRQAuT60ZPrSUUALk+tGT60lFAC5PrRk+tJRQAuT60ZPrSUUALk+tGT60lFAC5PrRk+tJRQAuT60ZPrSUUALk+tGT60lFAC5PrRk+tJRQAuT60ZPrSUUALk+tGT60lFAC5PrRk+tJRQAuT60ZPrSUUALk+tGT60lFAC5PrRk+tJRQAuT60ZPrSUUALk+tGT60lFAC5PrRk+tJRQAuT60ZPrSUUALk+tGT60lFAC5PrRk+tJRQAuT60ZPrSUUALk+tGT60lFAFd5Cu4lyFGSST0FEchfYyuWVsEEHgiqt9HbXKPb3MgCMclfM2k/8A1qLCK1tUS3tpAUByFMm7H09qANaiiigAooooAKKKKACmN1p9MbrQAlVNRvvsFssgiMskkixRxg43MxwMnsPerdRXFtDd27wXESyRP95WHBoAy7vWrm0GH08NJFD59yq3AxGmSPlJHzHg+n1psviSKOIyfZ3IEk6AbwCfLUsT+OPwq22iaY6QK9lEywf6vdk7ec49xn1px0bTWuZbhrKEzSgh3K8nIwfzHWgat1Mm48Q35sZGg05I7mOSHKSTgjZIRg5A69sdvetn7Rcq9okloA02fN2zAiLAz3wWz7CnPp1nJHNG9tGVmUJIMfeUdAfpQmnWafZttumbXPkE8mPIwcH6UCJphKYXEJVZMfKWGQPwrFOo358P2d8rxCRmQS5j+9lgvAzxW1LEk8TRSruRhhh61TOiaabZbY2cfkK25Y+cA+tS076FxcVuI9xdR67Dbs0f2aSF2CheQV28k/jVTSNSuru8ZLhh5bxtJH+72hgGxlT3H1weRWgdLsTcx3JtkM0YAR8nKgU63sLS1leSC3SN3+8VH+cUkncfNG1izRRRVmYUUUUAFFFFABRRRQAUUUUAFFFFABRRRQAUUUUAFFFFABRRRQAUUUUAFFFFABRRRQAUUUUAFFFFABRRRQAUUUUAFFFFABRRRQAUUUUAFFFFABRRRQAUUUUAFFFFABRRRQAUUUUAFFFFABRRRQAUUUUAFFFFABRRRQAUUUUAFFFFABRRRQAUUUUAFFFFABRRRQAUUUUAFFFFABRRRQBy2t/8hNv90Umi/wDIUj+hpdb/AOQk3+6KTRf+QpH9DQB11FFFABRRRQAUUUUAFMbrT6Y3WgBKrXt/badAJrpyiM4RdqliWPQADnJqzVe7s47wQiRmHkzLMu3uV6Z9qAKcviLSoYoZJLnas2duUbIwcHcMZXB45qU6zY+a8QkdpkZlaNImLDAyTgDOMdD0OeKpyeGbV5Y5UmdZELklo45NwZy5GGU45J5GDVqPR4Y9TOorNL9pbIduPmTsh4+6Oo7/AJ0AyOy1+1u9HOpvHcQQou5xJC4I+nHzfhWqCCAex5rOh0loNOlso7+6WNuImXaGhHopA/nmtAcADOcd6AMe51PULK2urm5s4khiGVYPnd8+Bn/gODUk/iC0iSB0juJRLN5JCwPlD7jGc+3er15ape2r28hZVbGSvXg5qtNpMcgkKzyxyPcC4DrglXAxwCMYx61HvLYBF1iFtVNgILnd5avvMLbefXjj60R67p0kckiztsjQuWMbAEA4OCRzzxxUpsT9uju1uZVkWMRyABcSgc88cc+mKoadossVgEurlzN5bRqNqMsSk5IAxg9uuaPeA0f7QtxbR3DeakcjhF3xMCSTgcYyPrSz3LJeW1tGgZpMs+T91B1P54FQ2+lrbWaW0V1cLtl80upALc5K4xgKfQVPHbFLy4uS+55AFT5fuKO3vzk1WoFeTVYoZblpiEtYGWPzACS0h7AD6j86RtcsFiWQySYO7IELlkAOCWGMqB6mornS5v7JhtbeU+cJ0lebABJ37mbByM+1K+hRshC3dyjOrLM425mDHJzxx+GKn3ugD4NYhku7i3cqDHLtTYC2V2g7m9Bz1PFLFrmnzQzSxTM6wgF8RtnB6EDHI9xTV0K1juZJ42kjaQ4kCkYdNoXYeOnH1FQDw3biyNr577Nysp8qMEbegOFww/3s0vfAsHX9NVI289iJE3jbExwoOCTgcAHg5qWG+M2rXFoFUJFErZIYMSSfUYK+4NZqeHTHcpFHcSrZCBkfG3MhLliDxwOe2K0Y9OMeqNei7mO5BH5JVNgUdB0z39aacrq4E91dw2cQknYhSwVQqlmYnoAByTUE2r2dvs81pV3KHIMLZRScZbj5R9cUj6Zvtlja8uDJHMZo52ILoeeBxjGCRgjpTLjRxcnMl5cfPGIp9oUecoOeeOOp6Y607yAne7P9oC3RQyLEZZW67R/CB7nn8qgXX9OaLzBM5zJ5YURNvLYzjbjPSpBpqGC8ikkZjdEhmX5Sq4wAPoKzP+Eca2e3NlcyI3nB5ZQsYKgIVGF24/Spk5rYDQOqLJd2EdvtaK6DMXZWHAHQcYz6g4p82orBdyq4At4Ig80mCSpJ4GB7ZJ/Cojo4D2ZivJ4ltclVAQ7ic5JJBPOTVm3slihnSVhK07s0rFcbs8Y+gGBVe8BHdagY0m+yxC4kh/1oL7FUYzksR6fzpDqJkisWgi+e7IIR+CqYySfpUMmhxvp6Wi3dwiiTzHcbSZT6NkYI6cewq1BZtHd/aJZzM4iESFlAIHUnjjJOPToKNbgQprunOHZZ22oCdxjYBsHB2nHzHPGBUcmvWySwYbETl1kMisroVGcbSM5PpVez0FvsSpeXExlXd5YUriHL7srgcngdc1O/h+2lw8800swdpDKSA24gAEYHBAAxiknMCdtZsEuUt3mKyuAQrIRjIyAeOD7HmoYvEmlTFhHck7V3f6thnp045PIwO9KNDi+2m6M7tIwHmbo4zvIGM525B+hFRL4atE27Z7gMo+VsjKkBQD0/2RSvMCd9e05EVmklBYsNnkvvBXk5XGRgEHmifU/J1K1gBikiuE3DaTvUYzvPbb/jSJosKs0jzzSSusgkkbAL7wATgDAwFGMVZisEi2r5kjRiAQbCRggd/rT94CpP4gso7SeePzpDFH5gQQuC47Eccr7jiqsuu3MNnZ7oc3N0+FxbS7FGM8jGSf8A9dW00SIRSpLczzb4fs6s+3McfoMD9Tk1bkso5WtWLMPszbkx34xzStN/h+ev4ANTUYGuWtSzGaNQZSsbbE4zy2MD8TVKbxJYJZTXMJkn8orlEjbJBOAenT36VYl0iKfUPtcsrngr5YVVGCMHJAyfxNRQaDbwWE1n5rtHKoUHy0VlA6cqoz2656UPn6AWG1WyjSNpp/JMgyqzKUY/gRmobjVzZ3TJcWzLBsd0kVwxYKMn5ew9OfyqZtLt51j+2brmSMYEjnaT+C4H6VA2ipJc3Mst3PJHcqUeJguAuMbQcbgO/XrTfMBSm8S7LS4YxRQzQsgYvJvjUMepIAzjoQKunUbr/iWOYYlS6YJKjE7kJBPH5d6i/wCEbtjAEaeVpFwFkZEOFAIC7cbcYJ7e9JD4dS2trS3gv7mOO1kMiDahJJz1JX3NJc19QLB1ZIr29ScrHb2sSuzFW3c5ycYwR7jNQTeIbVtPuLiyfzXhA4eJwoycc4GccHntipZ9FFzc3E0l7cFZ4xG0YVAAo5GDjP61G3h6H7PcQx3VxGJ12uRtJxljjkf7Ro96wFibV4oNThsWhnZ5I9+9ImZR07ge/XtUo1K1leSK3lSedAT5SNySO1MbTmaS2mF5MJoFKGQKn7xTjIIxjsOmKX+yrVTK8CtBNIpXzY2O5c9xnIzT94Ck2vskbq9oq3KSMhQzDZ8oBJ349wMY6nFSwajeXv2ae0tFazmVGZ3bDLkncMe2B+dMXw/GtvBH9smL27loZSke5MjB/hwc9ckZzWna20dnax28QIjjGBk5P40R5r6gS0UUVYBRRRQAUUUUAFFFFABRRRQAUUUUAFFFFABRRRQAUUUUAFFFFABRRRQAUUUUAFFFFABRRRQAUUUUAFFFFABRRRQAUUUUAFFFFABRRRQAUUUUAFFFFAHLa3/yEm/3RSaL/wAhSP6Gl1v/AJCTf7opNF/5Ckf0NAHXUUUUAFFFFABRRRQAUxutPpjdaAEqK4urezi825mjhjzjc7YGfSpaytftbm7trVLRVMiXcUmXTcqgHqRkZA+tA0TvrWlxwRTPqFssUozGxkGGGccfjT31Oxjmkhe7hWSNN7qX5VeuTVa00Zbe5jnklEriORHzGAGLtuYj0HtVe38NwwarNdnyJY5Wd9rxHzFLDBAbdjHX+HpQIu6jq1tp9nNMZIneNQwjMoXOfujJ4GfepZdSs7eSGK4uYYZpgNkbuMms9tCmGkXNnFeIJrgbHneHd8gGAMbh0HfPrST6Hc3GRJexbZo447kC3++EJI2fN8vXvmgDUF5asVAuIju3Y+Yc7fvfl3qJNW0+Szku1vYDbRHDy7/lU+5/EVnwaBJDdeY14kkKef5ULQ9PNOTuOfmx+HFSW2jXNvpVxZi+TdIR5Z8ndHCBj5VRmPHHTNAGxVdL60k3bLmJtmA2GHGTj+dWB0/Css6MPISNZ8FI9gOzvvDZxn2pO5cFF/Ey1c3ogVWRVlXzRFIQ+ChJA/HrTvtLDUBatFhWjLq+7rggEY7daqNplwbdoxdpuefz2YxZ5BBAAz04qc2twdQjujPHtRChTyjkg4J5z6ilqVaFt/zLlFFFUZBRRRQAUUUUAFFFFABRRRQAUUUUAFFFFABRRRQAUUUUAFFFFABRRRQAUUUUAFFFFABRRRQAUUUUAFFFFABRRRQAUUUUAFFFFABRRRQAUUUUAFFFFABRRRQAUUUUAFFFFABRRRQAUUUUAFFFFABRRRQAUUUUAFFFFABRRRQAUUUUAFFFFABRRRQAUUUUAFFFFABRRRQAUUUUActrf/ISb/dFJov/ACFI/oaXW/8AkJN/uik0X/kKR/Q0AddRRRQAUUUUAFFFFABTG60+mN96gBnmJnG9c9MbhSsyqMswUDuTiuVXwZEvj1vEHmfuDFuEO4487pux6Y5+tbuq2H9pWiQfJtEySMHHBCnJFHQOpa+0QbUbzo9shwh3jDfT1pfOiEhjMsYkAyV3DIHriue1TwwtzdwPaxQi2RSpt/NaEKS2dy7Qefy+tPm0G5l1C+kQ28MNzC8bNkyO5ZdoPK/Lj0DYNAzWv79NPs5Lpo5JljGXWHaWA9eSOKc+o2cdzFbyXEaTSpvRGbBI4/xFYh0bVTY6gpNj9ou4o4QA7hEVVIznbkn8Ksz6TPPd2F89rp8lxChjlWTJGOOVbbkkY4yB1o6iNgSxGUxCRDIBkpuG4D6U5WVhlWDD1BzWPa6VPb+IJ75RBHBLktht7uTjB5XK9OgJHtV3S7VrKxWB4raJg7tttlITlie/fnn3oAlu7pLK0kuJAzJGMkKOT9KjnvxbRwPLbzASsEPCnYTwN3P8s1FrgLaLchVZjtHCjJ6jtUWrTpNa2gj3sZbiNkARuQGGe3H40LcDVqtLf28FwkEjsruQAdh2gnoC3QZq0etZt5bXlxfwsPIazjw3ls7Kxf1OAc47D1oAng1C1uZzDFIS4BIypAYA4JUnqAfSn3V0lrGrsrvuYKFQZJycdKzNN0WSzu45ZZEcQoyI4JLMD0z2AAHQfWrWr2c17bJHAkBZZFfdMSNuCDxgH0oAs/bLf7WbXzk88KGKZ5wak82L5v3qfKcN8w4+tZ76c51QXoitdzxBJCR8yMP4lOOevfHSs0eGZDbGJzCW3KTIZGbeASeVI4P50AdEZolXcZYwucZLDGafXOr4emhshDH9nMiyb0YkhUO0AnbtIbkHrXQICsahiCwABIGMmgB1FFFABRRRQAUUUUAFFFFABRRRQAUUUUAFFFFABRRRQAUUUUAFFFFABRRRQAUUUUAFFFFABRRRQAUUUUAFFFFABRRRQAUUUUAFFFFABRRRQAUUUUAFFFFABRRRQAUUUUAFFFFABRRRQAUUUUAFFFFABRRRQAUUUUAFFFFABRRRQAUUUUAFFFFABRRRQAUUUUActrf/ACEm/wB0Umi/8hSP6Gl1v/kJN/uik0X/AJCkf0NAHXUUUUAFFFFABRRRQAUxutPpjdaAEoorlPGXh/UtZk0+TS76e1ZJglx5cpUGI9T9R/WgDqmZUVmdgqqMkk4AFQ2l5bX0PnWk8c8ecbo2yM1W1SwkudCnsbZwshiCxmQ5BI6Z+uKyodKvP7P1OSa2kee8KHyGutrMV4JLrwvsB2AFAHS1FPcxWwTzSQZGCIFUsSfoKkHQfSs/UGWG+0+WRwI/NKYbhVJBwc+vagC4lzFJcSW6k+bGAWUqRwe49R9KlrOVhL4gcRuP3UAEm3nJJOFPpjr61o0AQw3ltcSSRwTxyPGcOqtkrTnnjSeOFmxJLnYMdcdaz7GK6Ooy3F1aCH5fLj2upVUznHHOT1pNYsbq8ltmtmC+WH3ZbG4Efdz1GemR0oA1cH0orAGm3J1NZ5VmSBQuwJMmIlAwVOecdelR2lvLeWN0d8ssaD7NbtFIAZEBzuBPHPTPt70AdHRVTTIpobBI540jcE/Kh4Azx3PP41boAKKKKACiiigAooooAKKKKACiiigAooooAKKKKACiiigAooooAKKKKACiiigAooooAKKKKACiiigAooooAKKKKACiiigAooooAKKKKACiiigAooooAKKKKACiiigAooooAKKKKACiiigAooooAKKKKACiiigAooooAKKKKACiiigAooooAKKKKACiiigAooooAKKKKACiiigDltb/AOQk3+6KTRf+QpH9DS63/wAhJv8AdFJov/IUj+hoA66iiigAooooAKKKKACmN1p9MbrQAlFFFABRRRQAUhAIwQCPcVyqw65bWUj5vbiaa2YuryfcffgbQCMEKeg64qnHb+JJYokM2oIiM2GB2syl1xuySfulu9JMDtsAZIAGevHWlrkrKPXTqtkbue8jRY48qIi6N8vzhyGwDnPJU+1dBYeZ5t75gugPtB2eeQRjA+5j+H689aoCaa8trd1Se4jjZhkB2wTyB/MgfjUiSxy7vLdW2sVbBzgjqPrUc1nbXLq88CSMvClhnHIP8wD+Fc8lvqSXd8LZbyN2knYbiBEQQdm31bODms3JrcDorm6t7SHzbmZIo843OcDmnrJEX8pHTcqhtgPIB6HHpxXOzy6hcaZqXmWd6RLCkcMZUFi207jjPAzSXMd7LqKT28N9Ez28SoQNqhgxz5ntg9Pejn1t/XUOh01Fc1GdYbVbp2F1FAySjAUsEIxsK5bBJ5OABTH/ALV/siOJIr4MZiDNudpCoXg7dwIBPGM4HXml7TS9gOopskiRRtJIwREBZmY4AA71znma2sUaPFdNLJBB8yYwjBv3meeDj860LKxnkM8l7NcMHklQwSNmNoySBx9Krmb2A0YbiG5QvBKkig7SUOQD6VJUcNvDbIVgiWNWO4hRjJ9akqgCiiigAooooAKKKKACiiigAooooAKKKKACiiigAooooAKKKKACiiigAooooAKKKKACiiigAooooAKKKKACiiigAooooAKKKKACiiigAooooAKKKKACiiigAooooAKKKKACiiigAooooAKKKKACiiigAooooAKKKKACiiigAooooAKKKKACiiigAooooAKKKKAOW1v/AJCTf7opNF/5Ckf0NLrf/ISb/dFJov8AyFI/oaAOuooooAKKKKACiiigApjdafTG60AJRRRQAUUUUAFFcsfFUrWjtCLZ547ZpZE5wjh9oU+n061Lrrm30+CTVLm1WdLuMwyIxi43DPBPXGc8kYoQM6SiqRvM6vDbpPbGKSBpQnJkbBGGB6bef5VNd2q3kAid3QB1fKNg8HNDAnormrlrjR7wi1lDw21krOJyWLjefcYPvVq3nvjreoWz39sOFaCF4zuwV6j5uRnr/So5/IDborl7XWLuHR7NptQsnmkmEMskox5PDE7/AJuuR7VP/blypsDK1vGkw+fC7nYlsDau4EKeueaFNMDoaKpLehby+SWeDyrdVYqud6Agk7u30xVRZprfSXuTn7XePmNCfuluFH4DB/CnzAbFFc9NqM+nXi6dDLblYI4sJLkyz7jgheevfPNVrzWrm4s7qMPAd0MpMUWRJAVPG457/QUvaL8/wA6qiuZuPEF3FaRsgtlmeUoyynb5GBna5ZgCx+o9s06bxFcxajaW+yD5xEJkBBIL91O7ke4BHvR7SN7f1qB0lFc9Y61cXqSeZcWSqYWcsgOICDgBzu7/AIVY0fUbOPw9ZzSXMap8sRYSFwHJwBkknP1ojNS1QGzRWVJqUo1eW2823iWJQVikGZJ8jPy8j6dDVWz192Ekkz28yC387EAIMbZwI2yTlj+HTpRzoDformtR1K50Kxt41aN7l1eeXzcYbuQCWHOTgAZPtU8Gt3E2qCENa7POEfkDJl2lA2888AZ9KFNXsBvUVz+m6nDFBq0v2iCeWO4JxFITvJAxgFjjJ444qV7i60i3hiYLK0sbYLZJM5OcfTk/lTUrq4G3RWEt2h8RLCupZkjU/aYmlAQfLwqr698+lNlv5re1/tFZIo/tlysaNcH5I4uQD1Hpn8aOdAb9Fc3Lr90kCtvtEYRs43qcXOGIAj54yAD36im2urXEFzfoyAKss0iK+S0xAzsQ9iPx9hS9or2A6aiuSPiTU/sPnKlizFiQyvuGAu7BCscH6n8KmXxDeFCXNokkZx5RVt1wd5XCc8Yx79e1HtEB09FYdrrFybkNd+Qts5nxsUhkEbYySTzke1QahJLB4aub6S8e1nmJmGHCn/ZQE+2OlNzVrgdHRWZLMt9LZW8ModGAuJXRs5UdBkerfyNTW2mR217JdLNOzSbsq75UbjngU+oF2iiimAUUUUAFFFFABRRRQAUUUUAFFFFABRRRQAUUUUAFFFFABRRRQAUUUUAFFFFABRRRQAUUUUAFFFFABRRRQAUUUUAFFFFABRRRQAUUUUAFFFFABRRRQAUUUUAFFFFABRRRQAUUUUAFFFFAHLa3/wAhJv8AdFJov/IUj+hpdb/5CTf7opNF/wCQpH9DQB11FFFABRRRQAUUUUAFMbrT6Y3WgBKKK5rxV4rl8MSWYGlyXiXT+WjRvjD9lx70AdLRUX76S2GNsM7J3G4I36ZxWRp+pXZ8MG9kaK4uUZ1zI6xK2HI5PQcUAbYRBnCKM8njrSMiP99FbH94Zpw6CqF87td2dsryRq8m52U7dwAJ259fb0oAvYAxgDgYHFLVBXeLW3i3yPHLEH25yEIJGfYH+dX6AEwO4H5UbV3bto3Docc1nWM1xJqFwhuBcW6DBfYFCvn7q46gDrnNR6vfvYXdkw3FG3hkzhSccbj2APegC9PZQXDRNIg/dSeYMActgjn16mp9iFgxRcjoccisoatctqBtY7EyBCqyyIx2qxGfTp70R6vNPDI1vZmSSKMGSMPyJM42dO2CfypAajxxyoySIrqwwwYZB+tDRo7IzIrMhypI+6faoLG6+2WqzZTOSGCEkAjtyAf0qzTAgWzhW9kuwuZnVUJPYDOMfnU21ck7Vyepx1paKSSQCFEYEMinPXI60bEyDsXIGAcdKWimBBa2cFnarbxJ+7UY+bkn6+tShEAwEUDrgCnUUWsAhVSwYqCw6EjkU1oYnGGiQjcGwVHUdD9afRQAhVWxuUHHTIzioYLSG3kmkjX5pn3uT64A49uKnooAjMELYzDGcEEfKOo6GpOD1GaKKAGNFE+d0aNkYOVHNRT2UFwkKOnyQuroo4GR049KsUUAIVU4yqnb046UYHoODnpS0UANCIvRFGfRRS7VJBKrkdDjpS0UAMeKOVCkkauh6qwyDTiqsMMoI9CM0tFADFijR2dI0VmABIXBIHSn0UUAFFFFABRRRQAUUUUAFFFFABRRRQAUUUUAFFFFABRRRQAUUUUAFFFFABRRRQAUUUUAFFFFABRRRQAUUUUAFFFFABRRRQAUUUUAFFFFABRRRQAUUUUAFFFFABRRRQAUUUUAFFFFABRRRQAUUUUActrf/ISb/dFJov8AyFI/oaXW/wDkJN/uik0X/kKR/Q0AddRRRQAUUUUAFFFFABTG60+mN1oASop7aC58vz4kk8txIm4Z2sOhHvUtFADZI0ljaORA6MMMrDII96rRaVp0NrJaxWFslvIcvEsQCt9R0NW6KACq13am5MDrKYnhk3qwAOexBH0rMi8TRSQzTPaTQosJmjMrqPMUHae/HPr1zVf/AITG3MUbJYXTu5ZWRdvyEMF5yR1JFFwNyO1K30t00pZnQIq4wFUc/jzVisGDxTbXN7bW0dtcHzlQs4XIjLDIBx+p7VsQTvM0we3lh8uQopfH7wY+8Mdvr6UWAbDY2ltIZILWGJz1ZEAJzUrxRyEGSNHIBA3DPB61VvItQkmjNncxxRgfOrpkk7h7emR+NQm+uE1S9Ro5GjhtxIkQC/PyeQc5zxjBqeZLRgWvsFoHSRbaFZUXEb+WMr6YqO202GG2lilAnMzmSZnUYdj7flUY1mAyqAjmIlFM2RtUsuRn9PzFR/22pktF+yyKLkbg0jKoAzgck8k9cDmnzIDSiijgjEcUaxovRVGAKfWLJ4ktorq5gaJz5CO25SCH24yB781PPrKxTtBHayyzeaIlVSBklN/UngYpc6auBp0VnMNSuJYJoZFtoSqmSCVAXB3fMM/TitGqQBRRRQAUUUUAFFFFABRRRQAUUUUAFFFFABRRRQAUUUUAFFFFABRRRQAUUUUAFFFFABRRRQAUUUUAFFFFABRRRQAUUUUAFFFFABRRRQAUUUUAFFFFABRRRQAUUUUAFFFFABRRRQAUUUUAFFFFABRRRQAUUUUAFFFFABRRRQAUUUUAFFFFABRRRQAUUUUAFFFFABRRRQBy2t/8hJv90Umi/wDIUj+hpdb/AOQk3+6KTRf+QpH9DQB11FFFABRRRQAUUUUAFMbrT6Y3WgBKKKKACiiigCg+i6dJAIXtgYwhjADEYXO7g5yOec9aamg6YnItctnJZnZiTkHJJOScgdaa+vWEdsLhnkEZiM2fLP3Qdp/WorvVpvscdzaoYgtykUsd1AwYhiBxyMdc55oXkDLUOj2NvPHNBE8TIqqAkrqpAGBlQcNgeoNWILSC1aZoY9pnkMknJO5jxnn6UNdRrfLabZPMZDIGCHZgHHLdAeelJdm5WEG0WNpd65Eh4255/HFFwJ6qLptql+18Fk+0MMFjK5BHptzjH4VQOtTWd1HBqMQUm3EsjQoWCEsQST2XpU8Ws+bf3lr9hu/9GP3xHkNxn/8AV61DlHqAl5o6TacbC2EcNvK+ZsglsZydvPX+VWptOtbh4mljZhFjYnmMF46ZUHB/EVRtvEEM2nQXc1rdRGZgiR+USWYgnC+vTrU6a1ayy28USzO8671VY+VGcEt6c0LlAd/Ymnb5GNtkyBwwLsRhvvYGcDPtToNJsbYqYoMMr+YGLsx3YxkknnjirEdwklzNAFkDRY3FkIU59D0NVI9RzYXN9IFECM3lY6uo4B/E9Pwp2itgNCisz+2I7do7e7WT7TsRpvKjJSPdwMnsM8VFda/BHbXDQK+9I2eNpEIjk29cHvijmQGxRWVN4gsbe2WeRn2M21DtwJOMkrnqPentrtgtxaxGRv8ASlDRPgbTnp3o5o3tcDSorNg1u2ulk8iO4YiMumYSPMA4O31wasaZcveabb3EhQvIm4lFIH5HkU1JPYC1RVR9RhW9NqFld0GZGRMpHnn5j2pltq9rdO6r5se1PNBlQqHT+8M9RRzIC9RWS+tx2enwXd+pjWckoEH3V7ZyeuMGp01m0e9+zL5pbf5fmeWdm7GQN3qRRzK9gL9FZ9hqBuI7yWbEaQSsuChVlUAH5s9/pxTYNVUWwe8HlO0LXAAU48sH9TjHHvRzLcDSorP/ALQnGpQW7WyiGcExsH+fgZyVxwO3XrTG1dIjNLKpNuJhbw+WhZpH7/rx+FHMgNOisx9es0iSTbOQVLOBESYgDgl/TkH8qZba3DJNdRykfuZXBZASEReQzntmlzK9gNaisQeKtKMBm8yUgNghY9xHGc8dsc1MPENiyK6icp/G3lHEXOBv9ORRzx7gatFULXWLW7ujbxeaGBcBnjIVipwwB74pi311LZy3MEUDJ5h8sySbF8sdWJ59D2p8ytcDSorOGoyS2tg8UQWa7KkI/wDCuMsfwH8xUlu+om8kFzHAtt82xkJ3Hn5c/hRfWwF2iiimAUUUUAFFFFABRRRQAUUUUAFFFFABRRRQAUUUUAFFFFABRRRQAUUUUAFFFFABRRRQAUUUUAFFFFABRRRQAUUUUAFFFFABRRRQAUUUUAFFFFABRRRQAUUUUAFFFFABRRRQAUUUUAFFFFAHParY3FxfNJFHuXaBnIpNLsbmC/SSWPaoBGcitlvvH60L99frQBdooooAKKKKACiiigApjdafTG60AJRRVC/1vS9LkSO/v4LZ3G5RK2Mj2oAv0VEZlNt58atKpTeoTqw7YqlDrMBs7m4vEayFq+ycSsDsOARyuQeooAgTwzYqsimW6dXQxhWl4RC27C8ev41c1PTV1SFIpLm4hVHD/uGAyQcjOQehq72zVa7uXge3jjjV5JpNg3NgAYyT+VHkAotQLmOczzs0cZj2l/lbOPmK9C3HWrFVkuXOoS2rxqAqCRGDZ3AnHI7HNWaAKd1ptvdtM0u/MsQhba2PlBz+eactiiX73aSyq0gAkjDDY+BgEjGc496bb3/nXj2z28sLhN67yDuXOM8dPxpbu/SzuIElwscgctITjbtGaVkBRm0NhFaw213cJHFceZy4zGu1hhPl9++ank0S2kS3jMk3lQEMse4YZgc5JxnOfQipzqVmJUjM4DuoYAg9CMjtwfY0p1GzWMSG4TaY/NB5+7nGfzpcqQBLZmT7UVuZka4UL97Ij4xlQelElhHJDbQBikMDK2wDhtvQH8eanhmjniWWMko3QlSP0NPp2QGVLpLXGsTXU0ri3ZIx5SNgOVJPzDHTp3pf7BtCJFaSd42VlSNn+WMN128fzzWpRSUEgMx9CtiqiOWeLY5ePY4/d5GCFBBGD6UkuhWst2ty8k5cFCRuGGZPuk8fy49q1KKOVAZGm6K1raATXMxuNhQMrgiIE5+Tj6dc1PDpEcGnx2S3V35cbh1bzcMMHOMgDj2rQooUUlZAU206Nr1rlZZkMgxLGrDZJxjkY9PTFVhoMCxMguLg7lEYLsG2x5yUHHQ9O5rVoo5UBn6ho9tqTI0rSptRo/3bAZU9R09u2DUNno3k3k08ssjIJt8MW/5BhQoYjH3uD3rWoo5Ve4GWuiIsdxH9sunW4cPKJGU56ZHQYyBird3YQXpi80H9024BTjPsfb2qzRTSS0Az/wCygL+a9jvLpJZRgruBUcYAAIyB3xnrUV1pLPYWVpbzNGIJkdpAQGwM5I4Iyc1q0UcqAzJNCtXRVElwg2lJNsn+uBOTu455J6Y607+w7LzZHAkUylvNCtgOG6qfb09K0aKXKgMs6DbPbrBLPcyqudpZhkAjGMgDt60n9gWmTtkuFRjmSMSfLL8xYBuPUnpitWinyoDOfR4PLCxSSRuol2ODnb5hy3/1qfd6VDd2MdmZJooYypAiYDOOgOQcj2q9RQ4pqwFSCx8q5E7zyTMsflr5mMgZyTwOp4/KrdFFMAooooAKKKKACiiigAooooAKKKKACiiigAooooAKKKKACiiigAooooAKKKKACiiigAooooAKKKKACiiigAooooAKKKKACiiigAooooAKKKKACiiigAooooAKKKKACiiigAooooAKKKKACiiigCs33j9aF++v1ob7x+tC/fX60AXaKKKACiiigAooooAKY3Wn0xutACVieIvC9j4l+w/bBzaTiUHH3l7qfY8Vt0UARTxvJayRQymB2QqkiqCUOOCAeOKzrTSLm10mSyGotvY5WdYFDA9SSDkMT6mtaigA7VRvYZPtVpcwwmRo5MSbSA2wj36jODiplv7JhKVvLc+SMyYlX5B788fjSf2jY+Wkn2228t87G85cNjrg55oAjWGSTWHnkiIjiiCRsxHLE8lfw4q7UAvLUyxxC5hMkq7o08wZceoHcVIkschcJIrlG2sFYHafQ+hoAp2VhNa3M00l2ZzKctujAb2GR2HpS6hpkWovA8jshh3FCvUMRwfwpb3Ufsc0cf2S4m3jO6NcgfMBz+efoDVoTRHGJUOWKjDDkjqPrSugM4aOqX/21pElkO1nDQKSzAYyp/hqKx0t/sl0JVEZuHOyOVRJ5cYOQpHTqSfxrR+32ZhMwu7fygdpfzV2g+mc1J9ogK7vOj24DZ3jGD0P0NF0BHZWxtLVYWmeYgk73P6fSrFQ/a7YyyRC4h8yMZdPMGVHqR2pYrq2nVWiuIpFYkKUcEEjrjFO6AloqBry1QoGuoFMmNmZAN2emPWobbUftF7JbfZJ49m79464Vtpxx9etK6vYC7RRRTAKKKKACiiigAooooAKKKKACiiigAooooAKKKKACiiigAooooAKKKKACiiigAooooAKKKKACiiigAooooAKKKKACiiigAooooAKKKKACiiigAooooAKKKKACiiigAooooAKKKKACiiigAooooAKKKKACiiigAooooAKKKKACiiigAooooAKKKKACiiigAooooArN94/Whfvr9aG+8frQv31+tAF2iiigAooooAKKKKACmN1p9MbrQAlFFFABRRRQBzn/CMyxWQhtbmKGT7O0JZUI3Evuycc+o9eaqx+DWwpmngbDlgpRmC5dWwCxJ/h7+tdbVe6vrayMQuZfL81xGmVOCx6Djp+NCQXMGz8LPaahbTtJDOkSx5LNIrKyLj5QG244zyK3LO2e3kumfyMTTGRfKi2HGB97+83HWrVRT3ENrH5k8gjQsF3H1JwBRcCWsmXRBLcXDeaFhkVyiqOUdxhm/z6mr9ve211t8iZZNyeYuO65xn8xUwZSzKGBZfvAHkfWk0mBg2fh3yVg84W+Y51lbbvYOFUgffJwee1MPh26WIQx3cIjaNI5C0ZJwshcbeffFdCrK6hkYMp6FTkGlpcq6AYp0i8E160NzFbpOjhRGCfmP8AEc9D9OOar2/h+7tQskNxAJlmMgVg7IAU2HknOe9dFTEmjkaRUcExttfH8Jxml7OIGXY6Gls0RnMU4S1S3w0fXaSc1r0yKVJ4VliYPG4yrDoRRNLHbwtNM4SNBlmPQCr2AfRQORkd6KACig8Ak8Acmore4hu7dJ4JBJFIMq69CKAJaKKKACimRSxzqWiYOoYqSPUHBFPoAKKihuYbhpVhkDtE/lyAfwt6frTopo50LxOHUMVyPUcGi4D6KjFxAbg24mjMwG4x7xuA9cdaVZY3meJXBkjALqO2elAD6KKZFNHNv8pw2xyjY7MOooAfRRzRQAUUVA97axiRpLmKNY22OzuFAbGcZPei4E9FRvcQxxLK8iiNiArZyCTwMfWoob+0uLl7eKdHmTO5B1GDg/rRfWwFmiiigAooooAKKKKACiiigAooooAKKKKACiiigAooooAKKKKACiiigAooooAKKKKACiiigAooooAKKKKACiiigAooooAKKKKACiiigAooooAKKKKACiiigAooooAKKKKACiiigAooooAKKKKAKzfeP1oX76/WhvvH60L99frQBdooooAKKKKACiiigApjdafTG60AJRRRQAUUUUAcp9n16W0kh8q5ieO2eMSGdcvJvBDLz/d7nFXtVspbbTVt7G3vLvdcJKR5ocoAwJ5dgccdMmt2mSSxxLukkVFyBlmAGT2oWgFQrK+rwTeTcLH9nYMTKAisSOGTu3v25q48aSrtkRXXIOGGRkdKFkjd3RXVmQ4ZQwJX6+lOoAwdS0u4e8kmskePy7ULAIpNg3h84wDzx68c0+HSxFrd9I8FyY7oArMtw20fLggjdnOemB+VbdIWUMFLAM3QE8mocEwOTW2l07S7C0Nvfo32kRyLHcczDa33Dv4H5VaNpqSNp5KXMzxgB1aXCKN3VmDAlgPUEGuiKqxBZQdpyMjoaWhQSAzy0tvc6hceRcOoRTGPM3K5APCr/D7+tQPbTw6THZqGae6bE8ijhd3LsfwyPyrXop8oHN3cc7669rai5xFFCYvLl2xxcnJYZ54HTBqKWw1SaK4j8u4EjRSrK8kwaOUk/JsXPGPoK6jaoYsFG4jBOOTS1Kp9/P8AEDmLmy1ZrRIv9K3iUmd4pATKMfKUBYbQO4yPxpZrXWTqVm0f2gxxCIGQsAHH8e8bsZ9gD9a6aij2avf+tAOY0dLme1a4eO+kjeFlk3T5MzbuNnzfLgd+K0dOkvrfRbdZLGd7hCsbo8i7sZ5bOTkAfjxWqqqihVUKo6ADApacYcqsBkSQXJ1mSR47mRCo+zyRy4ji453LuGefY1Ttk1O1SSQQXQcwiNhLL5m+Yn76jJwo5J6fSujoo5AOd1jT79LS1tdNWXbFG37yJ8HzOMZ+YcE5OefpTbIXk+sSN/pRaG4Akdpf3QXYMoFzycn0/GukpAqqSVUDJycDqaOT3rgYVq19bWuoRpZ3aNJN/oxlYPgNgddxOAcnntU9zYXNvFBFYM+0xG3fDYCg/wDLT6jnpzzWvRTUVawGIY5BrSyPpsywWwJSZAhMrFcFmOd3TjGOTVe9WeDTLaRxOJ7u8R5khba5Bz8mcjoAB17V0dIVVsblBwcjI6GjlA5qay1T7PGmy7c+Wwh2XGDC5YkGQ5+bAx/e6U+Kx1WG6u3G4iV5WgKuFWNyOGYZ+YH8celdHRS9mr3A5D+zNZaw2JLqCuWJKvIFIO3jBDnIz7/hUy2OrKojYXbyA4t5RcfLF85JL8/NkY7H8K6mij2aAwILfULGb7W4uZifPMqGQuCN2YwFzgfh+NWWtZINHWEx3Es0h3ytbbN288k/Nx7VrUU+VWsBjWVrPmwtZ4tsdnEHbA+Vn6KAe+Bkn3NaqW8MchkSGNXbOWCgE55P61JRTQBRRRTAKKKKACiiigAooooAKKKKACiiigAooooAKKKKACiiigAooooAKKKKACiiigAooooAKKKKACiiigAooooAKKKKACiiigAooooAKKKKACiiigAooooAKKKKACiiigAooooAKKKKACiiigCs33j9aF++v1ob7x+tC/fX60AXaKKKACiiigAooooAKY3Wn0xutACVynjFvEsMmnv4fuAqyzCCZDGG256Pz2HOa6uigCCVQlg6zlpgI8OfL3F+OflHX6Vz+nwz2egah5IuolMu6F7e02SEELnbCenOR78munooAQdB9Kz78btR04OFMfmnA77tp/StGop7eG5VVmjVwrBlz2I6GgCpjHiAmMKM24MmR1G44x7/AFrQqJLeGOaSZIwJJMb27nHSpaAMXS1jOqXMsdtNbKV2BHiZfMwcl2J4J9Oc4p2tJefabOWzjZmjEm5lGSoI7ds+ma2KKAMFZNRk1VEE80dt8oTfAx3qRySQMBs+uMUQ3F/cWt3m4eN7YfZ96x798gPLYAz0wOPU1ukBlKnkEYNMggitoVigjEca9FFAEGmSSyWCNMkyvkj98cseevQfyFW6KKACiiigAooooAKKKKACiiigAooooAKKKKACiiigAooooAKKKKACiiigAooooAKKKKACiiigAooooAKKKKACiiigAooooAKKKKACiiigAooooAKKKKACiiigAooooAKKKKACiiigAooooAKKKKACiiigAooooAKKKKACiiigAooooAKKKKACiiigAooooAKKKKACiiigAooooArN94/Whfvr9aG+8frQv31+tAF2iiigAooooAKKKKACmN1p9MbrQAlFFFABRRRQByi65qcFlJc3TowktmljEcGPKIfaM5PI5yc9Kpx+ItbmjiWNrfcGZWl8ousg3qoIxgYw2ffFdvk0vPvSQHJWWvapc6pZQyG1iR44i8ch2NLuXLMox2PYHtzW/YXDzy3qtOkvlXBRQsRTYMD5Tn7x9xxV3JoqgKV7pVtfzRyz+ZujGBtbH8Qb+YFZd3fTTjVYJLmONo4pVjtBH87KF4fd7+1dDRms3G+w7nLvql/Y2TQyTIZFMIjm8vaq7lJIbPYY6+9WLG/1TUvswSSK3JthM+6EtubcQR1GAQK6DJoo5Xe9xdDko9e1RJXe42GEKzbY4DuHysR1P+yPzqSy1fVL0RwrNCrtOyGcR71K+Xu46DOeK6nJ9aOaXI+4HI32q3N5bQRSSCAukEnlrES0xLDdg/wgYqdNb1J31BibYeSkhWAnMiFTxlcZINdPzRzRyO97gZh02S/tlTUpxMA29DEvlkZUgg9c9TWhFGsMKRJnaihRn0FPoq0ktgCiiimAUUUUAFFFFABRRRQAUUUUAFFFFABRRRQAUUUUAFFFFABRRRQAUUUUAFFFFABRRRQAUUUUAFFFFABRRRQAUUUUAFFFFABRRRQAUUUUAFFFFABRRRQAUUUUAFFFFABRRRQAUUUUAFFFFABRRRQAUUUUAFFFFABRRRQAUUUUAFFFFABRRRQAUUUUAFFFFAFZvvH60L99frQ33j9aF++v1oAu0UUUAFFFFABRRRQAUxutPpjdaAEooooAKKKKAOZbxUfshkjigeUWrTtGJPukPtwfSptXkuYtPhlv5YoJ47uPy2gnZFZSwByCRngkEHIraWztULlbaFfMOXxGBuPv60XFpbXYUXNvDMF5AlQNj86F0BkTXbf2rFbK9sY3haTHmfvDgjBC9156/SpLu3N1AIxNJCQ6tujODwc4+hqQQxKyssaBlXapCjIHoPan0NXA5u5uLzR7zbHL9oht7NXlM7nLfORkf7Xv7Vat7rUn1jULdprPYmDCjBtwyuR9R61sNHG+dyK2Rg5UHI9KaYITMJjFGZlGBJtG4D0z1qOV9wOftNX1BdIs5JpLKWeeURbixUJwxJb346cVONcuNtlI8cEUMwxJISW+bdtAUDnB7EjFaFxpVlcmPfbxgLL5zKI1w7YI+bjnrVhrW3aRJGt4i8YwjFBlR7HtSUZdwIUuz9rvI5HgEUCq3yvlwCMncO3tVNLmeHSZLxtxnunzDG38JbhFx9ME/jWlJbQTJIskSMsoxJkfeHv60rwxSNGzxqxiO5Mj7pxjIqrMDFm1K50+5WyXyZFgjiLtLIfMl3HB2j171WvNcuZbO42iJVkilaPyXPmxbD/F6Zrc/s63/tF79kDzsiqCyg7MZ6HqOtTC2tw8jiCINJ99ggy/19anlk933/4AGFL4guVtYWhgiaWaQosbPgx7RyHyR83sP1p03iGaG/tYDboFfy1nXcN0bP0AOefwBraktbaVWWW3hcOQWDRg7iOhPrR9ltvMWT7PDvUbVbYMqPQGjllfcDHstZur0MGW0TfC0iESE+Xg4+f0z7VZ0m+gXQbOee5VVYBC8k27LE4A3HqSas2el2llZ/Zo4UZGGHLIMv8A73HNTJaW0cflpbQrHu3bVjAGfXHrTipJagUn1GY6pNboIFitwC4kY+ZJkZ+QVWtNed973C25j+z/AGhfIcsVGcBGz/Ec/wA62Gt4XmSZ4Y2lT7rsgLL9D2pn2G02sv2aEBnDsAgG5gcgnHU0WlfcDEvtVudFsLcHbNcujzzLIeg6nBJGMZxjn6VPDrc8uorEI7cQGYRBQ5MvKht2PQZrXlt4ZypmhjkKnK70BwfbNQW+nW1tcz3CRqZZn3FyoyOAMA9ccUWlfyAz9P1ARW+qTTSrI8M7ZCSlh0GAoPQc4x605ry50q3iS4XzZJYmYMzHJmJzs+nP6VoDT7Jfu2kC/MGO2MDJByOnvU7Ir7dyq205GRnB9aai7AZCXMja8kSX+/av+kwZXZH8vAHfdnn6VG+oXEUBvo9jC7uVhhEzlUROQG/HBP41qvY2kkjSPawmRuC5jG49uvWmXWnW13BBBJGPJhdXWPaCp29AQe1KzAyJPEFysAcR2oaONpJNzkCUBiuI/rjv6im2utSxXN+jqSsUksuJGO51Aztj+nf09K32trd/L3wRN5X+rygOz6elO8mIsGMSZDbgdo4J7/Wlyyve4HMv4k1GOyWZrG33MSVJlG0qF3dieakXxHdNEzmG1Uwkeahc7pMuVwn5d63ks7WNSsdrAik5IWMDJ/KnG1t2dHNvEWQ5RigypPp6U+WXcDKtNZnluwLmKGO3czBGViWHlnBLduagub68t9Ia4QTia8ZnDrE0gt0xxwAewHtk1uSWsEsZjkhjZGBBBX16/nUmBjGBjGMUOLta4Lcx7e7k1C10uJJJA8qLPO5BVtqgfTG5v0zVy3sGt72S4N5PKH3funbKrk54+nSrKQRRytKkaq7KFLAdh0H0qSqtrcQUUUUxhRRRQAUUUUAFFFFABRRRQAUUUUAFFFFABRRRQAUUUUAFFFFABRRRQAUUUUAFFFFABRRRQAUUUUAFFFFABRRRQAUUUUAFFFFABRRRQAUUUUAFFFFABRRRQAUUUUAFFFFABRRRQAUUUUAVm+8frQv31+tDfeP1oX76/WgC7RRRQAUUUUAFFFFABTG60+mN1oASuc8T+LovC8los+n3Nwt0dsbQ4+9/d+tdHVe6sbW+8n7TCsvkyCWPcPuuOhoAZd38djpb31ypjVI97JnJB9Pz4rK0jXZr7Sry4H2e8ubeZl8q3cKMZ4G48dO/fFdBVaXT7Oe2mtpbeN4Z2LSoRw5POT+VHUCz2qjfSyfarS2ikeLzHy7KOqgZwCeM57dcVe7Yqtd2r3DW7xyiN4ZN4yu4HjBH5GgCJZZI9ZeFpHeKWIOikZ2EHB6dB9e9XqrR2zLqEt08gbcgjRQuNoBzye5zVmgDPs57p9RnhkkjmhRcl0TaEbP3c9+Kj1XUW0+7szljHJvDIMfMcfLk9ue9WrbTbOzkaS3gWNmznaT35PFSy20FwQZokkwCBuGeCMH86AKH9ryG/wDsq2MzsuFkZMlUYjOM4xj3yKE1nzYHkhtJZWjiDuinJVicbOO/BNWRptokqzRwIsqKArc8Y6Z55qO20uKK2njmIla4kMszAbQzH0GeBx60AWLO5F3bLMNgzkEI+4A+mcCp6jggitohFCgRB0AqSgAooooAKKKKACiiigAooooAKKKKACiiigAooooAKKKKACiiigAooooAKKKKACiiigAooooAKKKKACiiigAooooAKKKKACiiigAooooAKKKKACiiigAooooAKKKKACiiigAooooAKKKKACiiigAooooAKKKKACiiigAooooAKKKKACiiigAooooAKKKKACiiigAooooAKKKKAKzfeP1oX76/WhvvH60L99frQBdooooAKKKKACiiigApjdafTG60AJRRRQAUUUUAZsGvadcrK0MzuIkMjEQvyoOCV4+bB44zUTeKNHSOORrsgSEhR5T54ODkYyOSOvrTZvDdrNZrbGaYKsJhBGOhbdzxg8jp0xUUPhOzhwRPMW3FjgKoJLK3QAAcqOlJXAuJr+mPcwW63QMk6q0Y2nHzDKgnGAT6HmrkF3DctMsLFjBIY5MqRhgM4569e1Zdr4atbO8huIZW/dqoKvFG27aMA7iu4cehFakEDQNMWuJZfNkLgSEYjGPur7VWgEF7NqEU0a2lpHNGR87M+Np3Afyyfwplzq0ESXaw7pJbeN2bEbbAVGcFsYB9s1oVnnShm6RbqZbe5D74QFIDMMEg4yPXriofN0GJDrdnLZNclpAqBfMAibI3DI4xkj3pW1vT1ER89m81BIuyNm+UnGTgcDPrUVzoNvc5JmkViYz0Vh8gIGQQQeveptP0mDTTGYXkbZD5I3Y6bic8d+aPev5CI4/EOlSStGt2NygkkowAA68kY7H8qjudaVtMkvNPaOXyXUSLKrKQCR26g80w+GLJlZXkmZWBBBI7gj0/2qkbQg2mvZC8kRXYMzxwxKTjtgLjt1xmpfPYC1c6rZWlzHbzzhJZMYGCcZ4GT2/Go21zTlMm6cqsYLFjGwUgHB2nGGx7VHJokct7HdtOzTKqq5aKNt+3oeV+U/TFMbw/C6NG91cNEAyxRnbiIMcnBxk/jmi8/wCvwAlfUpbm2Eulwi4YSFJElBjK/KSODg9cfnV+Iu0MbSKFkKgsoPQ9xUcFolvNcSqzFp3DtnsQAOPyqerV+oBRRRTAKKKKACiiigAooooAKKKKACiiigAooooAKKKKACiiigAooooAKKKKACiiigAooooAKKKKACiiigAooooAKKKKACiiigAooooAKKKKACiiigAooooAKKKKACiiigAooooAKKKKACiiigAooooAKKKKACiiigAooooAKKKKACiiigAooooAKKKKACiiigCs33j9aF++v1ob7x+tC/fX60AXaKKKACiiigAooooAKY3Wn0xutACUUUUAFFFFAFc39mI/MN1CE2F9xcY2g4J+maqXGtQpbRXNmI7yBp1hkeOUDYScenPJ6cVnjwxK0EkEt+rxeS0EYEGNql92Tzye3YVo6tp09/brFazwW581ZHZ4S+4qQR0YegoQF43EK3K2xlQTspdY93zFRwTj0pl3O9vAJI7d523quxOuCcE/h1pn2eY30Vw00ZVYSjoIhlmJByG6gcdKtUMDLj1uHz4YLtPscksQkCzOAcliNv14qRNc057u5thdRiW3/wBYCfbJx9Kbf6SL6WeQy7DLbiD7mdvzZz/9apo7OWHUp7lJk8mcL5kZQ7sgYBDZ4H4VHvARW2u6ZdWQu0vIlhPBLsBg9cH3wKnOo2QMIN3D+/GYvnHz/SsqbS76G20+2hlhlFvdBo3aEny0Ctyw3cnkcjFTf2HIhtfJuliMX35FQiRvm3EZDY2k9iDQnLsBqrPE80kKSo0seN6A8rnpkds1DHfRvDczlSsMDMu8/wAQUckfjkfhTZLe5D3kkM0W+ZAIgY8bCBjJYct/So5NOzY21jGyi3Rl83Ocso5x+J609QHpqlrtgW4mjt55gpWF3G7J6Cm3Gr2cMVyY5o5pbdSzwo43DFU7jTbi61u5bKx2skUSsxjyz7SThTnj8jTX8PPLC0El2phVJEhAiwy7+u45+b8MVN5Pp3A021Kyjjd3uoVVGCOS4+VuuD70431os8cJuYhLKMou7lh7VlTeHTJbwwrcIY7d2MKyxkgKRghsMCfY5HvmiXw4ZLuCUXKpFD5ZSNYz8mzsvzYAPuCfened9v66gaQ1SwdZjHeQP5K7pArj5R70+xufttjDc7Anmru2hw2PxHBrK0jTLyG0jklkiimSJ44o/JwE3Nklvm+Y9OmKtWmn3tppcVol9GJI2GJVg6pnJGCTyeeaIuTV2BckvbWK5S2kuI1ncZWMt8x/Ci3vrS7eRLe5ilaM4cIwO361XOnyrf3E8U6LDcgCZGjy3Ax8rZGOPUGqa6LdJEV+1xswgFtGVj2bYyRuzyctgewovLsBdj1W1+yx3E8iW6SsRH5jY3gHAP49amF/Zm6+yi6hNx/zy3jd+VUNW0M6lHFFHcCGGONo/LKkjnGGGCORjvke1Q2OlXAvpmmdVt47kSIPL+aQhAobdnp14xQnK9gNKxv475Z3QKI4pTGHEgYNgdeOn0NJbajDcQeazLFlTIFdhnywcbj6Cqa6XfCG9ja7gYXcm5isRQqDgNj5jngcVZvdLjuxCEfyljHlsAud0Zxlf0FNc1gHDUovt0dsYpgJMiOYqPLc4zgHOentilOpW6SXHnOsMULBDK7ABmIyQPpUBsL0ao94LqB0C7YYnhP7oY6Ahscnqce1V7vTbhNOsYLfY86XSSySMm5d3JZiMjjJ9aV5AaDapYIkLtewBZv9US4w/wBKbBqcE0skTMsUizPEqswy+3qR7VRfQZDGyJdqvnRmO4LQ53AsWO3n5eSfWlXw8sct20dyVW73rMu3OVIwMHPBHr39KV532Avf2tp3leab63Ee7buMgAz6Uv8Aamn5i/023/fHEf7wfPzjj8ayP+EWVrYRNLArDILxwkbht285Y+vapR4ddEliS7UQzn98phySAxYBTnjrjvTvPsBqxX1pPcPbw3MUkyZ3IrgkYODx9aqTa1DBGXaGVlNwYI9hX5yByeSABkEde1RjRpLdVe2nUTRmcqWXAJkOecen61Yl00f2ZFZwi3IjAH+kQ+Yp9TjI5ofNYCWa88qGBvJcvO6osZIzk9c4yOBk/hTLe9mnvZIHsZokTdiVj8rYOBj69ais9LNpLbgyb4bWHy4QfvZP3if0ArSqlfcAooopgFFFFABRRRQAUUUUAFFFFABRRRQAUUUUAFFFFABRRRQAUUUUAFFFFABRRRQAUUUUAFFFFABRRRQAUUUUAFFFFABRRRQAUUUUAFFFFABRRRQAUUUUAFFFFABRRRQAUUUUAFFFFABRRRQBWb7x+tC/fX60N94/Whfvr9aALtFFFABRRRQAUUUUAFMbrT6Y3WgBKQuqnDMo+ppa5bxh4RHid9PkSYwvBMPNIYjdEfvD6+lAHST3EVtbSXEz7Yo1LswGcAfSmW15FdQGZBKiA4/fRNEfyYA4onto3097VYY3jMfliJyQpGMYPtWTDok8ei3loY7RzOwZLaV3kgjHHGThiOM9uTR1A3qgubpLYxBkd2lfYioOSfx7VOOgHtWdqH7q8sbghyiybGwCwXIODjsc8ZoAtJdI93LbbHWSNQ3zDhge4qes9f32uuy7wsMIUkAgFiTwfXjmtCgCtBf21zM8MTkuoyQUK5GcZGRyM9xT5bmOK4hgfO6XcVOOBgZOaqWdterfTXF4IGZxtVo3Y7VzwoBH5nNN1bTJNRe3ZJVQRbshs4bI4BHcetAGj5keQPMTLDIG4cj1pd6AZLqBjOc9vWsT+xn/ALSF3OkRjG1tqysPLwMEAY5H5VFY6cbmwud0YeNv3NsJCY/3QORzjI59uwoA6BWV13KwZT0IORS1V063mtrJIp2jLgn/AFagADPA4A/PAq1QAUUUUAFFFFABRRRQAUUUUAFFFFABRRRQAUUUUAFFFFABRRRQAUUUUAFFFFABRRRQAUUUUAFFFFABRRRQAUUUUAFFFFABRRRQAUUUUAFFFFABRRRQAUUUUAFFFFABRRRQAUUUUAFFFFABRRRQAUUUUAFFFFABRRRQAUUUUAFFFFABRRRQAUUUUAFFFFABRRRQAUUUUAFFFFAFZvvH60L99frQ33j9aF++v1oAu0UUUAFFFFABRRRQAUxutPpjdaAEooooAKKKKADB9KXn3rkl0PUrayl8hd881syTCSctvffxjJxnbnHaqkfhzVniijkMqxRsxRPtIBVS6nB28Zxu/OkmB3HNJXJWWi6pHqtlNdvcssMcQDxzIVTC4ZWB+Y5PpnOa6CwgeGW9LwtH5lwXUmYybxgfMB/D/u0wHXWpWllKkdxNsdxlRtJzyF7e5FWJZEghkmlO2ONSzHHQDrStHG5BdFYjoSoNYUunXLzalvtmllnSQQ3JmG1VK4VNuePy96ltoZvIwdFdeVYZB9qdzXLzaNexWsltbxFoHaIlfNBbhTvI3HGc46+9T2Oi3Mn2YakXYRWyqNs54kDE5474xzS5ne1hdDbS4ikuZbdWJliALjaeAenPQ1Lg+lYkVvdR6jqZOnubadPlBuBh2Gc8Z+XPFUpNLvW0iO2isWiLTF5l85S3TgqSSAM8fSlzu17f1cDqMH0qC4vbe0OJ5Nn7tpOhPyryx/Csm10eeWW3bUS7eVaxplZiMSg8nj8Oaj0/SrtNXW4urdTtWVJZ2l3eduPGF7DHFNuV7IDatLy3vo2ktpN6K2wnBHP4/Wp6RUVAQiqoJycDFLVgFFFFABRRRQAUUUUAFFFFABRRRQAUUUUAFFFFABRRRQAUUUUAFFFFABRRRQAUUUUAFFFFABRRRQAUUUUAFFFFABRRRQAUUUUAFFFFABRRRQAUUUUAFFFFABRRRQAUUUUAFFFFABRRRQAUUUUAFFFFABRRRQAUUUUAFFFFABRRRQAUUUUAFFFFABRRRQAUUUUAVm+8frQv31+tDfeP1oX76/WgC7RRRQAUUUUAFFFFABTG60+mN1oASiiigAooooAKguLy2tGiW4njiMrbIw7Y3N6D3rmvN16W0kjWK9jmjtnQyMB80u8YK+vy96u6vBLZ6YsEQv78tcpIOPMZAGBIz6cHFCA36ZLNFAm+aRY1yFyxwMnoKqFpH1eBwt4sTW7EjgRA5H3h13+nbrVqaGK4TZNGrpkNhhxkcih3ASK6t59vkzRybl3ja2crnGfpUmRkjIyOtc/qGnXMd48unrNEsNoqwrCcKzBydp9Rjt71JBYPFr18Xa/C3IDJIsh8sfLg5PYg9KjmfYDcBBGQQR6ilrkYln07SLK1J1SN/tIilCkszDa3EftwOlWyNTR9P3/bJWAAeMEqOW6u44yB1BH40lO/QDo6asiOzqrqxQ4cA/dOM4NUTM9tc6hO63bRoisisAUPHRAOc+uartDPb6SlsM/a7x8SOoPyluWPtgZH5VVwNaORJY1kjdXRhlWU5BokkSKNpJHVEUZZmOAK526NyutGztHuwsMUPkpFxEvJzv8AbA6VDPDqtxDdRbLxpGilEyy4MTHPyeWP8O1T7S+y7/gB1VFcvcrrH2RE3XiSeaftDxKX4x8pjAIO31Hr1zTpzrP9p2fl/aWSMRB22ELKD98sN2FI9ME0c+trAdMSACScAck0yGaK4hWaGRZInGVdDkEexrm9Jlu7i3eeR9RkiaFhIT1Zt3y+UPpmr+mXNxBoVt5ljdtMhWJ4ygVuT970wKcZ82oGxRWRL9r/ALak3/a9m0fZvK/1PTnfjvn1qlaz6lbLLIyXrMYQrLcDIM5OBsx/D1zjjGKOfUDokkSUExurgEqSpzgjqKdXN6vb6ha2dpa6ctxlI2Jkhyd0nowBHU5OTkUWc19PrD/PeExzhZAeIVTYCR7tk0c+tgOgjnimaQRSo5jbY4U52t6H3p0ciSqWjdXUEqSpzyOorBs7m5trbUFW2vRI03+jtPHy27AHPsc9e1T3Fpd2UMENg0jK0RgbHRGPPmfzpqTauBr7037Ny7wMlc84+lAkRpGjDqXUAsoPIz0zWEVRNfErWFxGtuCTciLJnO3klh/CPTuaju2ng0yG5JuI5ry7VpRAP3mw5wo+gAFLmA6OmJJHJu8t1baxVsHOCOo+tc3MurCCJf8ATy3lnyDGwyH3Hb5v/AdvXjrToYNWgurwhJMSSStb7OF8wjguO6nt2pc+trAdLRXIeTrjWGIrnUDIWJIaPYynb0yzHIzUoTWVUI5vzKGxbsCNv3zkye2Mde1Pn8gOqpnnRHzP3ifuzh+funrz6VhQf2jZTfa7hrqVD55kjY5UAN+7Cgeopt/p9z/ZdqpV3LT+ddiOMOxJB6KeDg44OelDk0r2A32miSMSNIoQkAMTwc8CmR3dtLM0Mc8byrncisCRg4PH1rMtEuLl7G3uYtgtk86QBNoLchBxxkDkgdDitKOztoZ2migRJWzucDk5OT+tUrgT0UUUwCiiigAooooAKKKKACiiigAooooAKKKKACiiigAooooAKKKKACiiigAooooAKKKKACiiigAooooAKKKKACiiigAooooAKKKKACiiigAooooAKKKKACiiigAooooAKKKKACiiigAooooArN94/Whfvr9aG+8frQv31+tAF2iiigAooooAKKKKACmN1p9MbrQAlFFct4v8Q6voElgdO06G8jupBD8xIKyHp07H+lAHU0VQ1O4urTQrm4jUNdxwFgFGRux2zWTZam8Oh30ouoGe3YH7VPctPC2cfxAD16DoaAOlooHQH2rO1AebeWMDhhC0hYkNgMQCQvHPv6cUAaNFZyjytekWMMVlhDSDdwpBIDc+vTj0rRoAKKx9MuVn1O5EF+biBVwQ8gJLg8lR2UdKTWruWzu7GSJS3EmRk7QNv3iB1A60Aa7Ro5UuisUO5SR90+op1YY1e7k1RbWIWrINoLlwC+Rnco3Zx7AH60qatdy21w6JAr26BJPMO0CXPIyTjAHP4igDboqpp119sskm3hiSQSE2jI9Bk/zq3QA0RoJGkCKJGADNjkgdKdRRQAUUUUANjjSKMRxoqIvRVGAKdRRQAUUUUAFNWNELFEVS53MQOp9TTqKACiiigAprxpJt3orbW3LkZwfX606igAooooAKKKKACiiigAooooAKKKKACiiigAooooAKKKKACiiigAooooAKKKKACiiigAooooAKKKKACiiigAooooAKKKKACiiigAooooAKKKKACiiigAooooAKKKKACiiigAooooAKKKKACiiigAooooAKKKKACiiigAooooArN94/Whfvr9aG+8frQv31+tAF2iiigAooooAKKKKACmN1p9MbrQAlIyK+Nyhtp3DIzg+tLRQAU0RoqbFRQv8AdAGPyp1FABUFzapdeUWZ0aJ96MhwQf8ACsSPxNL9nea4tI4VaAywfvSxfDbcEBeCTjGM9arf8JhcFUVdLHnb2SVHmK7CGCjqM/xCi4HSJaol3Lc7naSRQvzHhQOwqeues/Es99eW8UOlytC6xmaVSSIyy59MYGe+K2LW4kne5V440EUpjUpKH3DA5OPunnpRYCcIinKooPqAKdgegqle2dxczRvDfS26qMMiDhvmB/kCPxqtPrLW15cx3FuI4okZ4yWO+UKMnaMYx+NS5W3A0zGhH3QCBgEAZH0qK2s4rWBoly+5i7tJyXY9SazYNcla7FtcW8KOZUQmObcBuRm54HI29PempqU15PpE6AxwTu4ISX7xAPBGORxnqKOZAbYAAwAAB0AFLWQupX9xHdPBZwiOIyIrtNzuXuRjoaqzXN9P4VS9nkENwFjkVreQ/NkjrwPXpS9orXXqB0NFZN3rE0GprZ29hJcbVVpWXPyhj2/LvirNvZ3EN7JNJfSTRtu2xMOFycjH0HFUpXegF2iiimAUUUUAFFFFABRRRQAUUUUAFFFFABRRRQAUUUUAFFFFABRRRQAUUUUAFFFFABRRRQAUUUUAFFFFABRRRQAUUUUAFFFFABRRRQAUUUUAFFFFABRRRQAUUUUAFFFFABRRRQAUUUUAFFFFABRRRQAUUUUAFFFFABRRRQAUUUUAFFFFABRRRQAUUUUAFFFFABRRRQBXIJc4BPNABDrkEc1Q1nS4tZ0+aylkli3cpLC5VkbsQR/Kk0PSYtF0+GzilmmKkF5ZnLNI3cnPT6UAblFFFABRRRQAUUUUAFMbrT6Y3WgBKKKKACiiigCu9hZyReU9pA0ZQptKDG0nJH0zTI9L0+JVWOxt0VegWMDHf+g/KqT+I7WO0FwYJipgacKAM4Dbcdeuabf316LKO4VJrGRLpI3ikCOJFZgOvPGD25oQM0P7MsBcRTiytxNEoWOQRjcgHQA1NFBDCZDFEkZkbe5Vcbm9T6mmtO63y24t5SjIXMwxsUg/dPfJpLtLl4QLWVI5N6ks4yNueR+VAE9VxY2izyTi1hE0gId9gywPqayZNUvNNu1hvFNwqWqyTPEqqFO8gtzjtjgVZg1O8l1G+t/7PYx25GxxInzZXPPPeoco9QHxaHYRSXGLaEwzbD5JjGxSueQPXmp30rT5DGXsbdjEMR5jHyd+PSs+01yeTTLW5n06QS3LhI0jdTuJBOevA471KNeiZ7VRbyDzxyXZVCHOMZJwTnsKE4AaiRpGCI0VQSWIUYyT1NVTpOnNCYWsLYxFt5QxjBb1x61Mk7NcTRNDIiRAEStja+euPp3qlHqDjTLjUJOY2Ym3TGMr0UfUn+dN2YFltNsWaFms4C0IxESgyg9vSrVZB1Z7R1triCWaWKNGuJk2hV3HGcZ557CobzXytnO8UEkWY3e3mfaVfb146j8RS5ooDdorGm8RQQ2kVx9nmdZmIhxj94AOW9h9aV/EVrHdWsBjk/0gIQ3GU3dAw6inzxva4GxRWVba0bxT5VlOpeJpId5UeZg4OOeOfWrOkzvdaTbTyuXkdMsxUKSfoOBTUk9gLlFUW1H/AE2S3jt5JEhAM0wICx5Ge5yePSo7fWYpi3nQS26+SbhGkIIeMdTweO3B9aXMgNKisSfWzpmn2896heSfc+xCAUTqOO+ARViPWo5LwQrbTeUZRF55xt3ldwGM56d6OZXsBp0VmWN+7Q6hNdlkW3mYFGVfkUAHGQTnr196bHqj21spvkbzHhacbQAOv3B74Io5la4GrRWb9suxq8NuRCYpVLGNQfMjGPvMc468Yx+NRnVXjElx5bzQyXAt7aOMDLHoTk9ic/gKfMgNaishtfRYvMWznbYhedQV/dAEg5555B6VHaa6rzXySBpFtpHZ3UACOMDK57kn2zS543sBt0Vz/wDwlluLYzGyuuGxtCjpjOcnjpUy+I4niMq2dx5cf+vOV/dfMVGeeeh6Uc8QNqisy01qO6u/J+zyxIxkCSuRh9hw2Oc/nTPtl0+mzX63EMMW5nQyxFgIhwOhHJ6/jRzK1wNaiswXV41vp8UmyO9uCGkCrwiDluDn2H1NTW8WoLeSPcXMT2x3bEVMEc/Lk+wp31Au0UUUwCiiigAooooAKKKKACiiigAooooAKKKKACiiigAooooAKKKKACiiigAooooAKKKKACiiigAooooAKKKKACiiigAooooAKKKKACiiigAooooAKKKKACiiigAooooAKKKKACiiigAooooAx5Z5RNIA5wGPb3oinlMyDecbhnj3qKcgTSknADEmqNvJLc6lbsY2EasrqjErtHZm9WPZe3U0AdfRRRQAUUUUAFFFFABUEkETuWaNSfUip6jf+L6UAZgvtOYZS3mdezJaSMp+hC4NWLb7HdozwxKdp2sGjKsp9CCMil0U50Owx/z7p/6CKyNStp7mHV3s2YXVvcxzw7TjcyRodvvkZH40Abn2WD/nin/fNH2aD/nin/fNcfPfJrlpf61GzvYpFHb26rKyBiWVnb5SDnJC/gauR+INWutRuorWwZokllgQtbttVkBwzSbsEEj7oA69adrCujo/slt/z7xf98ClNrbnrBGfqorl4fFtxdFWt4IPLuVjjtC2SWmyPMVh6LuH5H0rWub+8GvrYQNbRwJbfaZZJVLEjdggYIxx35+hpNWC5pfZoP8Anin/AHzR9mg/54p/3zXKxeLLpXuGnSJreFIrhpvIaJfIZypZdzHcAPm3cZHarml6/eX99FaSQQxyM7ysBk4tsAo31JIHpwadmFze+yW56wRn/gIo+ywA/wCoj5/2axNYaV9cighu/s7HT5z5hb5YySoVj+OawY2m0+FtNngfTnNzAl5NBdNLG8TbgHVjyhYjBzg8ihK/9edgbsdz9ktxgeRHx0+UUhtLcjBt4iAc42DrXLajBDpF5JZ6a8iRTWE8lxAJWYJgDa4ycqSSR749qitr27tJtC0m9mkeQyxvb3BP/HxFsOQ3+0vf14NCVxN2Ov8AssH/ADxT/vmj7Lb4x5Ef02isxVku9e1FBNJC8MEccTr/AAhskkA8ZyBz7Uzw2VttFEUly7EXM0SPPJuZjvbHJ6mkU9HY1vslv3gj5/2RSfZLfvbx/wDfArjNMhv/AO1Lq1EbQ3UNrIL28e63RzSN/qzgE7T1boCAamguZdA02/s7eyt4tUjWFQwuXkidpPlVmZhkYIJIx6etOwrnXC1gXpBGPTCij7LASf3EfPX5RzXNWcstv4c1mwlQpeWUT+bKszSCRmTduDEA59sDFZ9xqdxqfg+RjGRHG9vALcsUnY7lzvORt3Z49jnPNFunp+IXO1+yW4/5YRj/AICKBawY4gjx7LXP+HGWz1DUbWRXsl3RGOyll3+XuB5DZIyxHQHtWfr/AJkmq390jnbp4hLO0zI0GfmJjUcPuBGc49BnpQFzsPskH/PCPnr8vWj7Jb/8+8fp90Vzuo6XY3viOzjgiZbjcLu5lWRwQi/dGM4+Y/oDTdclI1S+Vi7RiGzwgkZQCZmGeCP/AK9CV7A3ZN9jpPstvnPkR9MfdFJ9lt/+eEf/AHyK54+IdQjuvNkjtms/t0tn5aK3mHarMG3Zx/DjGO/WobLxFrl7YSTxaYWZ4VmhLW7Iq5I+Xlv3h2knjbnGO9Jaq47nUfZLfH+oj56/KOaQ2tuesEZ+qisOxvmutU02cTB2uIJo5wI2jGY2H8BJ2kEkHk10VOwEX2W3znyI8+u0Un2W3/54R8dPlFTUUgIfslt/zwi56/KKPslt/wA+8X/fAqaigCI20DfehjOPVQaT7Jbf8+8XPX5BU1FAEP2S3/54R/8AfIo+y25GDBHj02ipqKAIvssGc+TH/wB80fZoP+eKf981LRQBF9mg/wCeKf8AfNH2aD/nin/fNS0UARfZoP8Anin/AHzR9mg/54p/3zUtFAEX2aD/AJ4p/wB80fZoP+eKf981LRQBF9mg/wCeKf8AfNH2aD/nin/fNS0UARfZoP8Anin/AHzR9mg/54p/3zUtFAEX2aD/AJ4p/wB80fZoP+eKf981LRQBF9mg/wCeKf8AfNH2aD/nin/fNS0UARfZoP8Anin/AHzR9mg/54p/3zUtFAEX2aD/AJ4p/wB80fZoP+eKf981LRQBF9mg/wCeKf8AfNH2aD/nin/fNS0UARfZoP8Anin/AHzR9mg/54p/3zUtFAEX2aD/AJ4p/wB80fZoP+eKf981LRQBF9mg/wCeKf8AfNH2aD/nin/fNS0UARfZoP8Anin/AHzR9mg/54p/3zUtFAEX2aD/AJ4p/wB80fZoP+eKf981LRQBF9mg/wCeKf8AfNH2aD/nin/fNS0UARfZoP8Anin/AHzR9mg/54p/3zUtFAEX2aD/AJ4p/wB80fZoP+eKf981LRQBF9mg/wCeKf8AfNH2aD/nin/fNS0UARfZoP8Anin/AHzR9mg/54p/3zUtFAEX2aD/AJ4p/wB80fZoP+eKf981LRQBF9mg/wCeKf8AfNH2aD/nin/fNS0UARfZoP8Anin/AHzR9mg/54p/3zUtFAEX2aD/AJ4p/wB80fZoP+eKf981LRQBF9mg/wCeKf8AfNH2aD/nin/fNS0UARfZoP8Anin/AHzR9mg/54p/3zUtFAEX2aD/AJ4p/wB80fZoP+eKf981LRQBF9lt/wDnhH/3yKBbQBgRDGCDkfKKloHWgCSiiigAooooAKKKKACmN1p9FAGc2j6a7l3sLYsxySYxzVmCCG2iEcESRRjoqLgVYooAqLZWqW32ZbaFbfJPlBAFyTk8fXmmf2ZYfb/t/wBig+2f89/LG/061eooAppYWkYjCWsK+U7SR7YwNjHOSPQnJyfepfJi84zeWnmldhfbzt64z6VPRQBnQ6NpdvHLHDp1rHHKpWRViADg9QfUVYS2gjl81II1k2CPeqgHaOi59B6VZooAorptijXDLZwBrn/XkRj95/vetFtplhZ2r21tZW8Nu/340jAVvqO9XqKAKFrpWn2UEkNrY28MUn30jjADfX1qdraBvK3QxnyTmLKj5DjHHpxViigLFJ7C3ku2uXUlnh8l1J+V1znkd+/51Fb6JpVooW2021hVZBKAkQADjo315PNaVFAFQWNosEsItohFMxaVAgw5PUkd81HDpdhb2b2cNlbx2z53wrGArZ65Her9FAFOCws7W0Npb2sMVsQQYkQBTnrxTJtK0+4V1msbeRXRY3DRghlHQH2Har9FAGZHoumwxRxQWMEMccwnVI4wo3jofrUtxplhdXUVzcWVvLcRf6uR4wWX6Gr1FAFdIIY5pJkiRZZceY4XlsdMnvikktbeV2eSCN2YKGLKCSFOR+R5FWaKAKv2O2BBFvFxIZR8g4c9W+vJ5qt/YWk4nH9mWn+kf6790P3nOefXmtOigChBplpbXCTQQiPZF5MaKMKi5zgDtzVupKKAI6KkooAjoqSigCOipKKAI6KkooAjoqSigCOipKKAI6KkooAjoqSigCOipKKAI6KkooAjoqSigCOipKKAI6KkooAjoqSigCOipKKAI6KkooAjoqSigCOipKKAI6KkooAjoqSigCOipKKAI6KkooAjoqSigCOipKKAI6KkooAjoqSigCOipKKAI6KkooAjoqSigCOipKKAI6KkooAjoqSigCOlHWn0UAFFFFABRRRQAUUUUAJS0UUAFFFFABRRRQAUUUUAFFFFABRRRQAUUUUAFFFFABRRRQAUUUUAFFFFABRRRQAUUUUAFFFFABRRRQAUUUUAFFFFABRRRQAUUUUAFFFFABRRRQAUUUUAFFFFABRRRQAUUUUAFFFFABRRRQAUUUUAFFFFABRRRQAUUUUAFFFFABRRRQAUUUUAFFFFABRRRQAUUUUAFFFFABRRRQAUUUUAFFFFABRRRQAUUUUAFFFFABRRRQAUUUUAFFFFABRRRQAUUUUAFJRRQB//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itle 8"/>
          <p:cNvSpPr>
            <a:spLocks noGrp="1"/>
          </p:cNvSpPr>
          <p:nvPr>
            <p:ph type="title"/>
          </p:nvPr>
        </p:nvSpPr>
        <p:spPr/>
        <p:txBody>
          <a:bodyPr/>
          <a:lstStyle/>
          <a:p>
            <a:r>
              <a:rPr lang="en-US" dirty="0" smtClean="0"/>
              <a:t>JSON Parser Example</a:t>
            </a:r>
            <a:endParaRPr lang="en-US" dirty="0"/>
          </a:p>
        </p:txBody>
      </p:sp>
      <p:pic>
        <p:nvPicPr>
          <p:cNvPr id="2" name="Picture 1"/>
          <p:cNvPicPr>
            <a:picLocks noChangeAspect="1"/>
          </p:cNvPicPr>
          <p:nvPr/>
        </p:nvPicPr>
        <p:blipFill>
          <a:blip r:embed="rId2"/>
          <a:stretch>
            <a:fillRect/>
          </a:stretch>
        </p:blipFill>
        <p:spPr>
          <a:xfrm>
            <a:off x="1523093" y="770034"/>
            <a:ext cx="5641033" cy="3997229"/>
          </a:xfrm>
          <a:prstGeom prst="rect">
            <a:avLst/>
          </a:prstGeom>
        </p:spPr>
      </p:pic>
    </p:spTree>
    <p:extLst>
      <p:ext uri="{BB962C8B-B14F-4D97-AF65-F5344CB8AC3E}">
        <p14:creationId xmlns:p14="http://schemas.microsoft.com/office/powerpoint/2010/main" val="4214647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GSON</a:t>
            </a:r>
            <a:endParaRPr lang="en-US" dirty="0"/>
          </a:p>
        </p:txBody>
      </p:sp>
      <p:sp>
        <p:nvSpPr>
          <p:cNvPr id="3" name="Content Placeholder 2"/>
          <p:cNvSpPr>
            <a:spLocks noGrp="1"/>
          </p:cNvSpPr>
          <p:nvPr>
            <p:ph idx="1"/>
          </p:nvPr>
        </p:nvSpPr>
        <p:spPr/>
        <p:txBody>
          <a:bodyPr>
            <a:normAutofit/>
          </a:bodyPr>
          <a:lstStyle/>
          <a:p>
            <a:pPr algn="just"/>
            <a:r>
              <a:rPr lang="en-US" sz="1600" dirty="0" err="1"/>
              <a:t>Gson</a:t>
            </a:r>
            <a:r>
              <a:rPr lang="en-US" sz="1600" dirty="0"/>
              <a:t> is a Java library that can be used to convert Java Objects into their JSON representation. It can also be used to convert a JSON string to an equivalent Java object. </a:t>
            </a:r>
            <a:r>
              <a:rPr lang="en-US" sz="1600" dirty="0" err="1"/>
              <a:t>Gson</a:t>
            </a:r>
            <a:r>
              <a:rPr lang="en-US" sz="1600" dirty="0"/>
              <a:t> can work with arbitrary Java objects including pre-existing objects that you do not have source-code of</a:t>
            </a:r>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25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5688" y="1909535"/>
            <a:ext cx="2867380" cy="161290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19" y="1909535"/>
            <a:ext cx="2880181" cy="1612901"/>
          </a:xfrm>
          <a:prstGeom prst="rect">
            <a:avLst/>
          </a:prstGeom>
        </p:spPr>
      </p:pic>
      <p:pic>
        <p:nvPicPr>
          <p:cNvPr id="9" name="Picture 8"/>
          <p:cNvPicPr>
            <a:picLocks noChangeAspect="1"/>
          </p:cNvPicPr>
          <p:nvPr/>
        </p:nvPicPr>
        <p:blipFill>
          <a:blip r:embed="rId4"/>
          <a:stretch>
            <a:fillRect/>
          </a:stretch>
        </p:blipFill>
        <p:spPr>
          <a:xfrm>
            <a:off x="994682" y="3555196"/>
            <a:ext cx="7758800" cy="1299833"/>
          </a:xfrm>
          <a:prstGeom prst="rect">
            <a:avLst/>
          </a:prstGeom>
        </p:spPr>
      </p:pic>
    </p:spTree>
    <p:extLst>
      <p:ext uri="{BB962C8B-B14F-4D97-AF65-F5344CB8AC3E}">
        <p14:creationId xmlns:p14="http://schemas.microsoft.com/office/powerpoint/2010/main" val="3064214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Retrofit</a:t>
            </a:r>
            <a:endParaRPr lang="en-US" dirty="0"/>
          </a:p>
        </p:txBody>
      </p:sp>
      <p:sp>
        <p:nvSpPr>
          <p:cNvPr id="3" name="Content Placeholder 2"/>
          <p:cNvSpPr>
            <a:spLocks noGrp="1"/>
          </p:cNvSpPr>
          <p:nvPr>
            <p:ph idx="1"/>
          </p:nvPr>
        </p:nvSpPr>
        <p:spPr/>
        <p:txBody>
          <a:bodyPr>
            <a:normAutofit lnSpcReduction="10000"/>
          </a:bodyPr>
          <a:lstStyle/>
          <a:p>
            <a:r>
              <a:rPr lang="en-US" dirty="0" smtClean="0"/>
              <a:t>Retrofit turns your </a:t>
            </a:r>
            <a:r>
              <a:rPr lang="en-US" dirty="0"/>
              <a:t>R</a:t>
            </a:r>
            <a:r>
              <a:rPr lang="en-US" dirty="0" smtClean="0"/>
              <a:t>est API into a Interface</a:t>
            </a:r>
          </a:p>
          <a:p>
            <a:r>
              <a:rPr lang="en-US" dirty="0" smtClean="0"/>
              <a:t>Simplifies HTTP communication by turning remote APIs into declarative, type-safe interfaces</a:t>
            </a:r>
          </a:p>
          <a:p>
            <a:r>
              <a:rPr lang="en-US" dirty="0"/>
              <a:t>A type-safe HTTP client for Android and </a:t>
            </a:r>
            <a:r>
              <a:rPr lang="en-US" dirty="0" smtClean="0"/>
              <a:t>Java</a:t>
            </a:r>
          </a:p>
          <a:p>
            <a:r>
              <a:rPr lang="en-US" dirty="0" smtClean="0"/>
              <a:t>Created by Square(Jake Wharton) </a:t>
            </a:r>
          </a:p>
          <a:p>
            <a:endParaRPr lang="en-US" dirty="0"/>
          </a:p>
          <a:p>
            <a:pPr marL="0" indent="0">
              <a:buNone/>
            </a:pPr>
            <a:endParaRPr lang="en-US" dirty="0" smtClean="0"/>
          </a:p>
          <a:p>
            <a:endParaRPr lang="en-US" dirty="0"/>
          </a:p>
          <a:p>
            <a:r>
              <a:rPr lang="en-US" dirty="0" smtClean="0"/>
              <a:t>Refer: </a:t>
            </a:r>
            <a:r>
              <a:rPr lang="en-US" dirty="0" smtClean="0">
                <a:hlinkClick r:id="rId2"/>
              </a:rPr>
              <a:t>Homepage</a:t>
            </a:r>
            <a:r>
              <a:rPr lang="en-US" dirty="0" smtClean="0"/>
              <a:t> and </a:t>
            </a:r>
            <a:r>
              <a:rPr lang="en-US" dirty="0" err="1" smtClean="0">
                <a:hlinkClick r:id="rId3"/>
              </a:rPr>
              <a:t>git</a:t>
            </a:r>
            <a:r>
              <a:rPr lang="en-US" dirty="0" smtClean="0">
                <a:hlinkClick r:id="rId3"/>
              </a:rPr>
              <a:t> repo</a:t>
            </a:r>
            <a:endParaRPr lang="en-US"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26</a:t>
            </a:fld>
            <a:endParaRPr lang="en-US"/>
          </a:p>
        </p:txBody>
      </p:sp>
    </p:spTree>
    <p:extLst>
      <p:ext uri="{BB962C8B-B14F-4D97-AF65-F5344CB8AC3E}">
        <p14:creationId xmlns:p14="http://schemas.microsoft.com/office/powerpoint/2010/main" val="816972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Retrofit work flow</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Create an interface and define APIs</a:t>
            </a:r>
          </a:p>
          <a:p>
            <a:pPr marL="457200" indent="-457200">
              <a:buFont typeface="+mj-lt"/>
              <a:buAutoNum type="arabicPeriod"/>
            </a:pPr>
            <a:r>
              <a:rPr lang="en-US" dirty="0" smtClean="0"/>
              <a:t>Create Retrofit instance using </a:t>
            </a:r>
            <a:r>
              <a:rPr lang="en-US" dirty="0" err="1" smtClean="0"/>
              <a:t>Retrofit.Builder</a:t>
            </a:r>
            <a:endParaRPr lang="en-US" dirty="0"/>
          </a:p>
          <a:p>
            <a:pPr marL="457200" indent="-457200">
              <a:buFont typeface="+mj-lt"/>
              <a:buAutoNum type="arabicPeriod"/>
            </a:pPr>
            <a:r>
              <a:rPr lang="en-US" dirty="0" smtClean="0"/>
              <a:t>Let Retrofit class generates an implementation of Interface</a:t>
            </a:r>
          </a:p>
          <a:p>
            <a:pPr marL="457200" indent="-457200">
              <a:buFont typeface="+mj-lt"/>
              <a:buAutoNum type="arabicPeriod"/>
            </a:pPr>
            <a:r>
              <a:rPr lang="en-US" dirty="0" smtClean="0"/>
              <a:t>Make a Synchronous or Asynchronous HTTP request</a:t>
            </a:r>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27</a:t>
            </a:fld>
            <a:endParaRPr lang="en-US"/>
          </a:p>
        </p:txBody>
      </p:sp>
    </p:spTree>
    <p:extLst>
      <p:ext uri="{BB962C8B-B14F-4D97-AF65-F5344CB8AC3E}">
        <p14:creationId xmlns:p14="http://schemas.microsoft.com/office/powerpoint/2010/main" val="799478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Retrofit work flow</a:t>
            </a:r>
            <a:endParaRPr lang="en-US"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28</a:t>
            </a:fld>
            <a:endParaRPr lang="en-US"/>
          </a:p>
        </p:txBody>
      </p:sp>
      <p:pic>
        <p:nvPicPr>
          <p:cNvPr id="7" name="Picture 6"/>
          <p:cNvPicPr>
            <a:picLocks noChangeAspect="1"/>
          </p:cNvPicPr>
          <p:nvPr/>
        </p:nvPicPr>
        <p:blipFill>
          <a:blip r:embed="rId2"/>
          <a:stretch>
            <a:fillRect/>
          </a:stretch>
        </p:blipFill>
        <p:spPr>
          <a:xfrm>
            <a:off x="257175" y="709613"/>
            <a:ext cx="8629650" cy="4057650"/>
          </a:xfrm>
          <a:prstGeom prst="rect">
            <a:avLst/>
          </a:prstGeom>
        </p:spPr>
      </p:pic>
    </p:spTree>
    <p:extLst>
      <p:ext uri="{BB962C8B-B14F-4D97-AF65-F5344CB8AC3E}">
        <p14:creationId xmlns:p14="http://schemas.microsoft.com/office/powerpoint/2010/main" val="3635683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Retrofit converter</a:t>
            </a:r>
            <a:endParaRPr lang="en-US" dirty="0"/>
          </a:p>
        </p:txBody>
      </p:sp>
      <p:sp>
        <p:nvSpPr>
          <p:cNvPr id="3" name="Content Placeholder 2"/>
          <p:cNvSpPr>
            <a:spLocks noGrp="1"/>
          </p:cNvSpPr>
          <p:nvPr>
            <p:ph idx="1"/>
          </p:nvPr>
        </p:nvSpPr>
        <p:spPr>
          <a:xfrm>
            <a:off x="162492" y="820566"/>
            <a:ext cx="3741851" cy="3809491"/>
          </a:xfrm>
        </p:spPr>
        <p:txBody>
          <a:bodyPr>
            <a:normAutofit fontScale="85000" lnSpcReduction="20000"/>
          </a:bodyPr>
          <a:lstStyle/>
          <a:p>
            <a:pPr algn="just">
              <a:lnSpc>
                <a:spcPct val="150000"/>
              </a:lnSpc>
              <a:buFont typeface="Wingdings" panose="05000000000000000000" pitchFamily="2" charset="2"/>
              <a:buChar char="v"/>
            </a:pPr>
            <a:r>
              <a:rPr lang="en-US" sz="1600" dirty="0"/>
              <a:t>Retrofit is the class through which your API interfaces are turned into callable objects. By default, Retrofit will give you sane defaults for your platform but it allows for customization</a:t>
            </a:r>
            <a:r>
              <a:rPr lang="en-US" sz="1600" dirty="0" smtClean="0"/>
              <a:t>.</a:t>
            </a:r>
          </a:p>
          <a:p>
            <a:pPr algn="just">
              <a:lnSpc>
                <a:spcPct val="150000"/>
              </a:lnSpc>
              <a:buFont typeface="Wingdings" panose="05000000000000000000" pitchFamily="2" charset="2"/>
              <a:buChar char="v"/>
            </a:pPr>
            <a:r>
              <a:rPr lang="en-US" sz="1600" dirty="0" smtClean="0"/>
              <a:t>By </a:t>
            </a:r>
            <a:r>
              <a:rPr lang="en-US" sz="1600" dirty="0"/>
              <a:t>default, Retrofit can only </a:t>
            </a:r>
            <a:r>
              <a:rPr lang="en-US" sz="1600" dirty="0" err="1"/>
              <a:t>deserialize</a:t>
            </a:r>
            <a:r>
              <a:rPr lang="en-US" sz="1600" dirty="0"/>
              <a:t> HTTP bodies into </a:t>
            </a:r>
            <a:r>
              <a:rPr lang="en-US" sz="1600" dirty="0" err="1"/>
              <a:t>OkHttp's</a:t>
            </a:r>
            <a:r>
              <a:rPr lang="en-US" sz="1600" dirty="0"/>
              <a:t> </a:t>
            </a:r>
            <a:r>
              <a:rPr lang="en-US" sz="1600" dirty="0" err="1"/>
              <a:t>ResponseBody</a:t>
            </a:r>
            <a:r>
              <a:rPr lang="en-US" sz="1600" dirty="0"/>
              <a:t> type and it can only accept its </a:t>
            </a:r>
            <a:r>
              <a:rPr lang="en-US" sz="1600" dirty="0" err="1"/>
              <a:t>RequestBody</a:t>
            </a:r>
            <a:r>
              <a:rPr lang="en-US" sz="1600" dirty="0"/>
              <a:t> type for @</a:t>
            </a:r>
            <a:r>
              <a:rPr lang="en-US" sz="1600" dirty="0" smtClean="0"/>
              <a:t>Body.</a:t>
            </a:r>
          </a:p>
          <a:p>
            <a:pPr algn="just">
              <a:lnSpc>
                <a:spcPct val="150000"/>
              </a:lnSpc>
              <a:buFont typeface="Wingdings" panose="05000000000000000000" pitchFamily="2" charset="2"/>
              <a:buChar char="v"/>
            </a:pPr>
            <a:r>
              <a:rPr lang="en-US" sz="1600" dirty="0" smtClean="0"/>
              <a:t>Converters </a:t>
            </a:r>
            <a:r>
              <a:rPr lang="en-US" sz="1600" dirty="0"/>
              <a:t>can be added to support other types. Six sibling modules adapt popular serialization libraries for your convenience</a:t>
            </a:r>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29</a:t>
            </a:fld>
            <a:endParaRPr lang="en-US"/>
          </a:p>
        </p:txBody>
      </p:sp>
      <p:pic>
        <p:nvPicPr>
          <p:cNvPr id="9" name="Picture 8"/>
          <p:cNvPicPr>
            <a:picLocks noChangeAspect="1"/>
          </p:cNvPicPr>
          <p:nvPr/>
        </p:nvPicPr>
        <p:blipFill>
          <a:blip r:embed="rId2"/>
          <a:stretch>
            <a:fillRect/>
          </a:stretch>
        </p:blipFill>
        <p:spPr>
          <a:xfrm>
            <a:off x="4154136" y="916213"/>
            <a:ext cx="4989864" cy="1572987"/>
          </a:xfrm>
          <a:prstGeom prst="rect">
            <a:avLst/>
          </a:prstGeom>
        </p:spPr>
      </p:pic>
      <p:pic>
        <p:nvPicPr>
          <p:cNvPr id="10" name="Picture 9"/>
          <p:cNvPicPr>
            <a:picLocks noChangeAspect="1"/>
          </p:cNvPicPr>
          <p:nvPr/>
        </p:nvPicPr>
        <p:blipFill>
          <a:blip r:embed="rId3"/>
          <a:stretch>
            <a:fillRect/>
          </a:stretch>
        </p:blipFill>
        <p:spPr>
          <a:xfrm>
            <a:off x="4154136" y="2881312"/>
            <a:ext cx="4276725" cy="1209675"/>
          </a:xfrm>
          <a:prstGeom prst="rect">
            <a:avLst/>
          </a:prstGeom>
        </p:spPr>
      </p:pic>
    </p:spTree>
    <p:extLst>
      <p:ext uri="{BB962C8B-B14F-4D97-AF65-F5344CB8AC3E}">
        <p14:creationId xmlns:p14="http://schemas.microsoft.com/office/powerpoint/2010/main" val="3976450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a:t>
            </a:r>
            <a:endParaRPr lang="en-US" dirty="0"/>
          </a:p>
        </p:txBody>
      </p:sp>
      <p:sp>
        <p:nvSpPr>
          <p:cNvPr id="3" name="Date Placeholder 2"/>
          <p:cNvSpPr>
            <a:spLocks noGrp="1"/>
          </p:cNvSpPr>
          <p:nvPr>
            <p:ph type="dt" sz="half" idx="10"/>
          </p:nvPr>
        </p:nvSpPr>
        <p:spPr/>
        <p:txBody>
          <a:bodyPr/>
          <a:lstStyle/>
          <a:p>
            <a:fld id="{2879C26C-EA9B-46F9-9E85-988B19AAD8EA}" type="datetime1">
              <a:rPr lang="en-US" smtClean="0"/>
              <a:t>8/6/2021</a:t>
            </a:fld>
            <a:endParaRPr lang="en-US"/>
          </a:p>
        </p:txBody>
      </p:sp>
      <p:sp>
        <p:nvSpPr>
          <p:cNvPr id="4" name="Footer Placeholder 3"/>
          <p:cNvSpPr>
            <a:spLocks noGrp="1"/>
          </p:cNvSpPr>
          <p:nvPr>
            <p:ph type="ftr" sz="quarter" idx="11"/>
          </p:nvPr>
        </p:nvSpPr>
        <p:spPr/>
        <p:txBody>
          <a:bodyPr/>
          <a:lstStyle/>
          <a:p>
            <a:r>
              <a:rPr lang="en-US" smtClean="0"/>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a:t>
            </a:fld>
            <a:endParaRPr lang="en-US"/>
          </a:p>
        </p:txBody>
      </p:sp>
      <p:pic>
        <p:nvPicPr>
          <p:cNvPr id="7" name="Picture 6"/>
          <p:cNvPicPr>
            <a:picLocks noChangeAspect="1"/>
          </p:cNvPicPr>
          <p:nvPr/>
        </p:nvPicPr>
        <p:blipFill>
          <a:blip r:embed="rId3"/>
          <a:stretch>
            <a:fillRect/>
          </a:stretch>
        </p:blipFill>
        <p:spPr>
          <a:xfrm>
            <a:off x="1065348" y="696422"/>
            <a:ext cx="5718854" cy="4018475"/>
          </a:xfrm>
          <a:prstGeom prst="rect">
            <a:avLst/>
          </a:prstGeom>
        </p:spPr>
      </p:pic>
      <p:sp>
        <p:nvSpPr>
          <p:cNvPr id="10" name="TextBox 9"/>
          <p:cNvSpPr txBox="1"/>
          <p:nvPr/>
        </p:nvSpPr>
        <p:spPr>
          <a:xfrm>
            <a:off x="7310079" y="2162629"/>
            <a:ext cx="1653303" cy="954107"/>
          </a:xfrm>
          <a:prstGeom prst="rect">
            <a:avLst/>
          </a:prstGeom>
          <a:noFill/>
        </p:spPr>
        <p:txBody>
          <a:bodyPr wrap="square" rtlCol="0">
            <a:spAutoFit/>
          </a:bodyPr>
          <a:lstStyle/>
          <a:p>
            <a:r>
              <a:rPr lang="en-US" sz="2800" b="1" dirty="0" smtClean="0">
                <a:solidFill>
                  <a:srgbClr val="FF0000"/>
                </a:solidFill>
              </a:rPr>
              <a:t>HTTP </a:t>
            </a:r>
          </a:p>
          <a:p>
            <a:r>
              <a:rPr lang="en-US" sz="2800" b="1" dirty="0" smtClean="0">
                <a:solidFill>
                  <a:srgbClr val="FF0000"/>
                </a:solidFill>
              </a:rPr>
              <a:t>HTTPS</a:t>
            </a:r>
            <a:endParaRPr lang="en-US" sz="2800" b="1" dirty="0">
              <a:solidFill>
                <a:srgbClr val="FF0000"/>
              </a:solidFill>
            </a:endParaRPr>
          </a:p>
        </p:txBody>
      </p:sp>
    </p:spTree>
    <p:extLst>
      <p:ext uri="{BB962C8B-B14F-4D97-AF65-F5344CB8AC3E}">
        <p14:creationId xmlns:p14="http://schemas.microsoft.com/office/powerpoint/2010/main" val="11974512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Retrofit Call</a:t>
            </a:r>
            <a:endParaRPr lang="en-US" dirty="0"/>
          </a:p>
        </p:txBody>
      </p:sp>
      <p:sp>
        <p:nvSpPr>
          <p:cNvPr id="3" name="Content Placeholder 2"/>
          <p:cNvSpPr>
            <a:spLocks noGrp="1"/>
          </p:cNvSpPr>
          <p:nvPr>
            <p:ph idx="1"/>
          </p:nvPr>
        </p:nvSpPr>
        <p:spPr>
          <a:xfrm>
            <a:off x="278605" y="850106"/>
            <a:ext cx="8785566" cy="3744517"/>
          </a:xfrm>
        </p:spPr>
        <p:txBody>
          <a:bodyPr>
            <a:normAutofit/>
          </a:bodyPr>
          <a:lstStyle/>
          <a:p>
            <a:r>
              <a:rPr lang="en-US" sz="1600" dirty="0" smtClean="0"/>
              <a:t>After have class generates implementation of Retrofit, you can make synchronous request by calling </a:t>
            </a:r>
            <a:r>
              <a:rPr lang="en-US" sz="1600" b="1" dirty="0" smtClean="0"/>
              <a:t>execute</a:t>
            </a:r>
            <a:r>
              <a:rPr lang="en-US" sz="1600" dirty="0" smtClean="0"/>
              <a:t> method, and asynchronous request by calling </a:t>
            </a:r>
            <a:r>
              <a:rPr lang="en-US" sz="1600" b="1" dirty="0" err="1" smtClean="0"/>
              <a:t>enqueue</a:t>
            </a:r>
            <a:r>
              <a:rPr lang="en-US" sz="1600" dirty="0" smtClean="0"/>
              <a:t> method </a:t>
            </a:r>
            <a:endParaRPr lang="en-US" sz="1600"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30</a:t>
            </a:fld>
            <a:endParaRPr lang="en-US"/>
          </a:p>
        </p:txBody>
      </p:sp>
      <p:pic>
        <p:nvPicPr>
          <p:cNvPr id="7" name="Picture 6"/>
          <p:cNvPicPr>
            <a:picLocks noChangeAspect="1"/>
          </p:cNvPicPr>
          <p:nvPr/>
        </p:nvPicPr>
        <p:blipFill>
          <a:blip r:embed="rId2"/>
          <a:stretch>
            <a:fillRect/>
          </a:stretch>
        </p:blipFill>
        <p:spPr>
          <a:xfrm>
            <a:off x="186644" y="1429149"/>
            <a:ext cx="4471050" cy="3165474"/>
          </a:xfrm>
          <a:prstGeom prst="rect">
            <a:avLst/>
          </a:prstGeom>
        </p:spPr>
      </p:pic>
      <p:pic>
        <p:nvPicPr>
          <p:cNvPr id="8" name="Picture 7"/>
          <p:cNvPicPr>
            <a:picLocks noChangeAspect="1"/>
          </p:cNvPicPr>
          <p:nvPr/>
        </p:nvPicPr>
        <p:blipFill>
          <a:blip r:embed="rId3"/>
          <a:stretch>
            <a:fillRect/>
          </a:stretch>
        </p:blipFill>
        <p:spPr>
          <a:xfrm>
            <a:off x="4958443" y="1429149"/>
            <a:ext cx="3343148" cy="3338114"/>
          </a:xfrm>
          <a:prstGeom prst="rect">
            <a:avLst/>
          </a:prstGeom>
        </p:spPr>
      </p:pic>
    </p:spTree>
    <p:extLst>
      <p:ext uri="{BB962C8B-B14F-4D97-AF65-F5344CB8AC3E}">
        <p14:creationId xmlns:p14="http://schemas.microsoft.com/office/powerpoint/2010/main" val="1007310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Retrofit with </a:t>
            </a:r>
            <a:r>
              <a:rPr lang="en-US" dirty="0" err="1" smtClean="0"/>
              <a:t>coroutines</a:t>
            </a:r>
            <a:endParaRPr lang="en-US" dirty="0"/>
          </a:p>
        </p:txBody>
      </p:sp>
      <p:sp>
        <p:nvSpPr>
          <p:cNvPr id="3" name="Content Placeholder 2"/>
          <p:cNvSpPr>
            <a:spLocks noGrp="1"/>
          </p:cNvSpPr>
          <p:nvPr>
            <p:ph idx="1"/>
          </p:nvPr>
        </p:nvSpPr>
        <p:spPr/>
        <p:txBody>
          <a:bodyPr/>
          <a:lstStyle/>
          <a:p>
            <a:r>
              <a:rPr lang="en-US" sz="1800" dirty="0"/>
              <a:t>We can add suspend keyword to </a:t>
            </a:r>
            <a:r>
              <a:rPr lang="en-US" sz="1800" dirty="0" err="1"/>
              <a:t>api</a:t>
            </a:r>
            <a:r>
              <a:rPr lang="en-US" sz="1800" dirty="0"/>
              <a:t> declaration then make retrofit </a:t>
            </a:r>
            <a:r>
              <a:rPr lang="en-US" sz="1800" dirty="0" err="1"/>
              <a:t>api</a:t>
            </a:r>
            <a:r>
              <a:rPr lang="en-US" sz="1800" dirty="0"/>
              <a:t> call in </a:t>
            </a:r>
            <a:r>
              <a:rPr lang="en-US" sz="1800" dirty="0" err="1"/>
              <a:t>coroutines</a:t>
            </a:r>
            <a:r>
              <a:rPr lang="en-US" sz="1800" dirty="0"/>
              <a:t> scope easily</a:t>
            </a:r>
            <a:endParaRPr lang="en-US" sz="1800" dirty="0" smtClean="0"/>
          </a:p>
          <a:p>
            <a:endParaRPr lang="en-US" dirty="0"/>
          </a:p>
          <a:p>
            <a:endParaRPr lang="en-US"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31</a:t>
            </a:fld>
            <a:endParaRPr lang="en-US"/>
          </a:p>
        </p:txBody>
      </p:sp>
      <p:pic>
        <p:nvPicPr>
          <p:cNvPr id="7" name="Picture 6"/>
          <p:cNvPicPr>
            <a:picLocks noChangeAspect="1"/>
          </p:cNvPicPr>
          <p:nvPr/>
        </p:nvPicPr>
        <p:blipFill>
          <a:blip r:embed="rId2"/>
          <a:stretch>
            <a:fillRect/>
          </a:stretch>
        </p:blipFill>
        <p:spPr>
          <a:xfrm>
            <a:off x="1333614" y="2338161"/>
            <a:ext cx="4761820" cy="2451320"/>
          </a:xfrm>
          <a:prstGeom prst="rect">
            <a:avLst/>
          </a:prstGeom>
        </p:spPr>
      </p:pic>
      <p:pic>
        <p:nvPicPr>
          <p:cNvPr id="8" name="Picture 7"/>
          <p:cNvPicPr>
            <a:picLocks noChangeAspect="1"/>
          </p:cNvPicPr>
          <p:nvPr/>
        </p:nvPicPr>
        <p:blipFill>
          <a:blip r:embed="rId3"/>
          <a:stretch>
            <a:fillRect/>
          </a:stretch>
        </p:blipFill>
        <p:spPr>
          <a:xfrm>
            <a:off x="1219313" y="1499054"/>
            <a:ext cx="3238500" cy="781050"/>
          </a:xfrm>
          <a:prstGeom prst="rect">
            <a:avLst/>
          </a:prstGeom>
        </p:spPr>
      </p:pic>
    </p:spTree>
    <p:extLst>
      <p:ext uri="{BB962C8B-B14F-4D97-AF65-F5344CB8AC3E}">
        <p14:creationId xmlns:p14="http://schemas.microsoft.com/office/powerpoint/2010/main" val="226399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Retrofit with </a:t>
            </a:r>
            <a:r>
              <a:rPr lang="en-US" dirty="0" err="1" smtClean="0"/>
              <a:t>RxJava</a:t>
            </a:r>
            <a:endParaRPr lang="en-US" dirty="0"/>
          </a:p>
        </p:txBody>
      </p:sp>
      <p:sp>
        <p:nvSpPr>
          <p:cNvPr id="3" name="Content Placeholder 2"/>
          <p:cNvSpPr>
            <a:spLocks noGrp="1"/>
          </p:cNvSpPr>
          <p:nvPr>
            <p:ph idx="1"/>
          </p:nvPr>
        </p:nvSpPr>
        <p:spPr/>
        <p:txBody>
          <a:bodyPr/>
          <a:lstStyle/>
          <a:p>
            <a:r>
              <a:rPr lang="en-US" dirty="0"/>
              <a:t>Retrofit also support </a:t>
            </a:r>
            <a:r>
              <a:rPr lang="en-US" dirty="0" err="1"/>
              <a:t>RxJava</a:t>
            </a:r>
            <a:r>
              <a:rPr lang="en-US" dirty="0"/>
              <a:t> call adapter by add a bit to the retrofit </a:t>
            </a:r>
            <a:r>
              <a:rPr lang="en-US" dirty="0" err="1" smtClean="0"/>
              <a:t>config</a:t>
            </a:r>
            <a:endParaRPr lang="en-US" dirty="0" smtClean="0"/>
          </a:p>
          <a:p>
            <a:pPr>
              <a:buFont typeface="Wingdings" panose="05000000000000000000" pitchFamily="2" charset="2"/>
              <a:buChar char="ü"/>
            </a:pPr>
            <a:r>
              <a:rPr lang="en-US" dirty="0" smtClean="0"/>
              <a:t>Add </a:t>
            </a:r>
            <a:r>
              <a:rPr lang="en-US" dirty="0" err="1" smtClean="0"/>
              <a:t>rxjava</a:t>
            </a:r>
            <a:r>
              <a:rPr lang="en-US" dirty="0" smtClean="0"/>
              <a:t>-retrofit-adapter to </a:t>
            </a:r>
            <a:r>
              <a:rPr lang="en-US" dirty="0" err="1" smtClean="0"/>
              <a:t>build.gradle</a:t>
            </a:r>
            <a:endParaRPr lang="en-US" dirty="0" smtClean="0"/>
          </a:p>
          <a:p>
            <a:pPr>
              <a:buFont typeface="Wingdings" panose="05000000000000000000" pitchFamily="2" charset="2"/>
              <a:buChar char="ü"/>
            </a:pPr>
            <a:r>
              <a:rPr lang="en-US" dirty="0" smtClean="0"/>
              <a:t>Return Observable instead of Call in Retrofit Interface</a:t>
            </a:r>
          </a:p>
          <a:p>
            <a:pPr>
              <a:buFont typeface="Wingdings" panose="05000000000000000000" pitchFamily="2" charset="2"/>
              <a:buChar char="ü"/>
            </a:pPr>
            <a:r>
              <a:rPr lang="en-US" dirty="0" smtClean="0"/>
              <a:t>Add </a:t>
            </a:r>
            <a:r>
              <a:rPr lang="en-US" dirty="0" err="1" smtClean="0"/>
              <a:t>RxJava</a:t>
            </a:r>
            <a:r>
              <a:rPr lang="en-US" dirty="0" smtClean="0"/>
              <a:t> as Call Adapter Factory</a:t>
            </a:r>
          </a:p>
          <a:p>
            <a:pPr>
              <a:buFont typeface="Wingdings" panose="05000000000000000000" pitchFamily="2" charset="2"/>
              <a:buChar char="ü"/>
            </a:pPr>
            <a:r>
              <a:rPr lang="en-US" dirty="0" smtClean="0"/>
              <a:t>Use Retrofit like Rx call</a:t>
            </a:r>
            <a:endParaRPr lang="en-US"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32</a:t>
            </a:fld>
            <a:endParaRPr lang="en-US"/>
          </a:p>
        </p:txBody>
      </p:sp>
    </p:spTree>
    <p:extLst>
      <p:ext uri="{BB962C8B-B14F-4D97-AF65-F5344CB8AC3E}">
        <p14:creationId xmlns:p14="http://schemas.microsoft.com/office/powerpoint/2010/main" val="1987226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Retrofit with </a:t>
            </a:r>
            <a:r>
              <a:rPr lang="en-US" dirty="0" err="1" smtClean="0"/>
              <a:t>RxJava</a:t>
            </a:r>
            <a:endParaRPr lang="en-US" dirty="0"/>
          </a:p>
        </p:txBody>
      </p:sp>
      <p:pic>
        <p:nvPicPr>
          <p:cNvPr id="9" name="Content Placeholder 8"/>
          <p:cNvPicPr>
            <a:picLocks noGrp="1" noChangeAspect="1"/>
          </p:cNvPicPr>
          <p:nvPr>
            <p:ph idx="1"/>
          </p:nvPr>
        </p:nvPicPr>
        <p:blipFill>
          <a:blip r:embed="rId2"/>
          <a:stretch>
            <a:fillRect/>
          </a:stretch>
        </p:blipFill>
        <p:spPr>
          <a:xfrm>
            <a:off x="278605" y="1038566"/>
            <a:ext cx="4333875" cy="1581150"/>
          </a:xfrm>
          <a:prstGeom prst="rect">
            <a:avLst/>
          </a:prstGeom>
        </p:spPr>
      </p:pic>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33</a:t>
            </a:fld>
            <a:endParaRPr lang="en-US"/>
          </a:p>
        </p:txBody>
      </p:sp>
      <p:pic>
        <p:nvPicPr>
          <p:cNvPr id="10" name="Picture 9"/>
          <p:cNvPicPr>
            <a:picLocks noChangeAspect="1"/>
          </p:cNvPicPr>
          <p:nvPr/>
        </p:nvPicPr>
        <p:blipFill>
          <a:blip r:embed="rId3"/>
          <a:stretch>
            <a:fillRect/>
          </a:stretch>
        </p:blipFill>
        <p:spPr>
          <a:xfrm>
            <a:off x="278606" y="3326947"/>
            <a:ext cx="3581400" cy="762000"/>
          </a:xfrm>
          <a:prstGeom prst="rect">
            <a:avLst/>
          </a:prstGeom>
        </p:spPr>
      </p:pic>
      <p:pic>
        <p:nvPicPr>
          <p:cNvPr id="11" name="Picture 10"/>
          <p:cNvPicPr>
            <a:picLocks noChangeAspect="1"/>
          </p:cNvPicPr>
          <p:nvPr/>
        </p:nvPicPr>
        <p:blipFill>
          <a:blip r:embed="rId4"/>
          <a:stretch>
            <a:fillRect/>
          </a:stretch>
        </p:blipFill>
        <p:spPr>
          <a:xfrm>
            <a:off x="4714875" y="1111137"/>
            <a:ext cx="4429125" cy="1428750"/>
          </a:xfrm>
          <a:prstGeom prst="rect">
            <a:avLst/>
          </a:prstGeom>
        </p:spPr>
      </p:pic>
      <p:pic>
        <p:nvPicPr>
          <p:cNvPr id="12" name="Picture 11"/>
          <p:cNvPicPr>
            <a:picLocks noChangeAspect="1"/>
          </p:cNvPicPr>
          <p:nvPr/>
        </p:nvPicPr>
        <p:blipFill>
          <a:blip r:embed="rId5"/>
          <a:stretch>
            <a:fillRect/>
          </a:stretch>
        </p:blipFill>
        <p:spPr>
          <a:xfrm>
            <a:off x="4612480" y="3028043"/>
            <a:ext cx="3981450" cy="1409700"/>
          </a:xfrm>
          <a:prstGeom prst="rect">
            <a:avLst/>
          </a:prstGeom>
        </p:spPr>
      </p:pic>
      <p:sp>
        <p:nvSpPr>
          <p:cNvPr id="13" name="TextBox 12"/>
          <p:cNvSpPr txBox="1"/>
          <p:nvPr/>
        </p:nvSpPr>
        <p:spPr>
          <a:xfrm>
            <a:off x="278606" y="740229"/>
            <a:ext cx="2972594" cy="369332"/>
          </a:xfrm>
          <a:prstGeom prst="rect">
            <a:avLst/>
          </a:prstGeom>
          <a:noFill/>
        </p:spPr>
        <p:txBody>
          <a:bodyPr wrap="square" rtlCol="0">
            <a:spAutoFit/>
          </a:bodyPr>
          <a:lstStyle/>
          <a:p>
            <a:r>
              <a:rPr lang="en-US" dirty="0" smtClean="0"/>
              <a:t>1. Add library</a:t>
            </a:r>
            <a:endParaRPr lang="en-US" dirty="0"/>
          </a:p>
        </p:txBody>
      </p:sp>
      <p:sp>
        <p:nvSpPr>
          <p:cNvPr id="14" name="TextBox 13"/>
          <p:cNvSpPr txBox="1"/>
          <p:nvPr/>
        </p:nvSpPr>
        <p:spPr>
          <a:xfrm>
            <a:off x="278606" y="2830286"/>
            <a:ext cx="3581400" cy="369332"/>
          </a:xfrm>
          <a:prstGeom prst="rect">
            <a:avLst/>
          </a:prstGeom>
          <a:noFill/>
        </p:spPr>
        <p:txBody>
          <a:bodyPr wrap="square" rtlCol="0">
            <a:spAutoFit/>
          </a:bodyPr>
          <a:lstStyle/>
          <a:p>
            <a:r>
              <a:rPr lang="en-US" dirty="0" smtClean="0"/>
              <a:t>2. Return Observable in Interface</a:t>
            </a:r>
            <a:endParaRPr lang="en-US" dirty="0"/>
          </a:p>
        </p:txBody>
      </p:sp>
      <p:sp>
        <p:nvSpPr>
          <p:cNvPr id="15" name="TextBox 14"/>
          <p:cNvSpPr txBox="1"/>
          <p:nvPr/>
        </p:nvSpPr>
        <p:spPr>
          <a:xfrm>
            <a:off x="4612480" y="741805"/>
            <a:ext cx="3638096" cy="369332"/>
          </a:xfrm>
          <a:prstGeom prst="rect">
            <a:avLst/>
          </a:prstGeom>
          <a:noFill/>
        </p:spPr>
        <p:txBody>
          <a:bodyPr wrap="square" rtlCol="0">
            <a:spAutoFit/>
          </a:bodyPr>
          <a:lstStyle/>
          <a:p>
            <a:r>
              <a:rPr lang="en-US" dirty="0" smtClean="0"/>
              <a:t>3. Add </a:t>
            </a:r>
            <a:r>
              <a:rPr lang="en-US" dirty="0" err="1" smtClean="0"/>
              <a:t>RxJava</a:t>
            </a:r>
            <a:r>
              <a:rPr lang="en-US" dirty="0" smtClean="0"/>
              <a:t> as Call Adapter</a:t>
            </a:r>
            <a:endParaRPr lang="en-US" dirty="0"/>
          </a:p>
        </p:txBody>
      </p:sp>
      <p:sp>
        <p:nvSpPr>
          <p:cNvPr id="16" name="TextBox 15"/>
          <p:cNvSpPr txBox="1"/>
          <p:nvPr/>
        </p:nvSpPr>
        <p:spPr>
          <a:xfrm>
            <a:off x="4612480" y="2527970"/>
            <a:ext cx="3035754" cy="369332"/>
          </a:xfrm>
          <a:prstGeom prst="rect">
            <a:avLst/>
          </a:prstGeom>
          <a:noFill/>
        </p:spPr>
        <p:txBody>
          <a:bodyPr wrap="square" rtlCol="0">
            <a:spAutoFit/>
          </a:bodyPr>
          <a:lstStyle/>
          <a:p>
            <a:r>
              <a:rPr lang="en-US" dirty="0" smtClean="0"/>
              <a:t>4. Using Retrofit like a Rx call</a:t>
            </a:r>
            <a:endParaRPr lang="en-US" dirty="0"/>
          </a:p>
        </p:txBody>
      </p:sp>
    </p:spTree>
    <p:extLst>
      <p:ext uri="{BB962C8B-B14F-4D97-AF65-F5344CB8AC3E}">
        <p14:creationId xmlns:p14="http://schemas.microsoft.com/office/powerpoint/2010/main" val="604287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Retrofit </a:t>
            </a:r>
            <a:r>
              <a:rPr lang="en-US" b="0" i="1" dirty="0"/>
              <a:t>API </a:t>
            </a:r>
            <a:r>
              <a:rPr lang="en-US" b="0" i="1" dirty="0" smtClean="0"/>
              <a:t>Declaration</a:t>
            </a:r>
            <a:endParaRPr lang="en-US" dirty="0"/>
          </a:p>
        </p:txBody>
      </p:sp>
      <p:sp>
        <p:nvSpPr>
          <p:cNvPr id="3" name="Content Placeholder 2"/>
          <p:cNvSpPr>
            <a:spLocks noGrp="1"/>
          </p:cNvSpPr>
          <p:nvPr>
            <p:ph idx="1"/>
          </p:nvPr>
        </p:nvSpPr>
        <p:spPr>
          <a:xfrm>
            <a:off x="278605" y="792050"/>
            <a:ext cx="8622507" cy="964180"/>
          </a:xfrm>
        </p:spPr>
        <p:txBody>
          <a:bodyPr numCol="1">
            <a:normAutofit/>
          </a:bodyPr>
          <a:lstStyle/>
          <a:p>
            <a:r>
              <a:rPr lang="en-US" sz="2000" dirty="0"/>
              <a:t>Annotations on the interface methods and its parameters indicate how a request will be </a:t>
            </a:r>
            <a:r>
              <a:rPr lang="en-US" sz="2000" dirty="0" smtClean="0"/>
              <a:t>handled</a:t>
            </a:r>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34</a:t>
            </a:fld>
            <a:endParaRPr lang="en-US"/>
          </a:p>
        </p:txBody>
      </p:sp>
      <p:sp>
        <p:nvSpPr>
          <p:cNvPr id="9" name="TextBox 8"/>
          <p:cNvSpPr txBox="1"/>
          <p:nvPr/>
        </p:nvSpPr>
        <p:spPr>
          <a:xfrm>
            <a:off x="645886" y="1981200"/>
            <a:ext cx="2953657" cy="2585323"/>
          </a:xfrm>
          <a:prstGeom prst="rect">
            <a:avLst/>
          </a:prstGeom>
          <a:noFill/>
        </p:spPr>
        <p:txBody>
          <a:bodyPr wrap="square" numCol="1" rtlCol="0">
            <a:spAutoFit/>
          </a:bodyPr>
          <a:lstStyle/>
          <a:p>
            <a:pPr marL="400050" lvl="1" indent="0">
              <a:lnSpc>
                <a:spcPct val="150000"/>
              </a:lnSpc>
              <a:buNone/>
            </a:pPr>
            <a:r>
              <a:rPr lang="en-US" dirty="0"/>
              <a:t>@GET</a:t>
            </a:r>
          </a:p>
          <a:p>
            <a:pPr marL="400050" lvl="1" indent="0">
              <a:lnSpc>
                <a:spcPct val="150000"/>
              </a:lnSpc>
              <a:buNone/>
            </a:pPr>
            <a:r>
              <a:rPr lang="en-US" dirty="0"/>
              <a:t>@POST</a:t>
            </a:r>
          </a:p>
          <a:p>
            <a:pPr marL="400050" lvl="1" indent="0">
              <a:lnSpc>
                <a:spcPct val="150000"/>
              </a:lnSpc>
              <a:buNone/>
            </a:pPr>
            <a:r>
              <a:rPr lang="en-US" dirty="0"/>
              <a:t>@PUT</a:t>
            </a:r>
          </a:p>
          <a:p>
            <a:pPr marL="400050" lvl="1" indent="0">
              <a:lnSpc>
                <a:spcPct val="150000"/>
              </a:lnSpc>
              <a:buNone/>
            </a:pPr>
            <a:r>
              <a:rPr lang="en-US" dirty="0"/>
              <a:t>@PATCH</a:t>
            </a:r>
          </a:p>
          <a:p>
            <a:pPr marL="400050" lvl="1" indent="0">
              <a:lnSpc>
                <a:spcPct val="150000"/>
              </a:lnSpc>
              <a:buNone/>
            </a:pPr>
            <a:r>
              <a:rPr lang="en-US" dirty="0"/>
              <a:t>@</a:t>
            </a:r>
            <a:r>
              <a:rPr lang="en-US" dirty="0" smtClean="0"/>
              <a:t>DELETE</a:t>
            </a:r>
            <a:endParaRPr lang="en-US" dirty="0"/>
          </a:p>
          <a:p>
            <a:pPr>
              <a:lnSpc>
                <a:spcPct val="150000"/>
              </a:lnSpc>
            </a:pPr>
            <a:endParaRPr lang="en-US" dirty="0"/>
          </a:p>
        </p:txBody>
      </p:sp>
      <p:sp>
        <p:nvSpPr>
          <p:cNvPr id="10" name="TextBox 9"/>
          <p:cNvSpPr txBox="1"/>
          <p:nvPr/>
        </p:nvSpPr>
        <p:spPr>
          <a:xfrm>
            <a:off x="2881086" y="2002971"/>
            <a:ext cx="2641600" cy="2585323"/>
          </a:xfrm>
          <a:prstGeom prst="rect">
            <a:avLst/>
          </a:prstGeom>
          <a:noFill/>
        </p:spPr>
        <p:txBody>
          <a:bodyPr wrap="square" rtlCol="0">
            <a:spAutoFit/>
          </a:bodyPr>
          <a:lstStyle/>
          <a:p>
            <a:pPr marL="400050" lvl="1" indent="0">
              <a:lnSpc>
                <a:spcPct val="150000"/>
              </a:lnSpc>
              <a:buNone/>
            </a:pPr>
            <a:r>
              <a:rPr lang="en-US" dirty="0"/>
              <a:t>@</a:t>
            </a:r>
            <a:r>
              <a:rPr lang="en-US" dirty="0" err="1"/>
              <a:t>FormUrlEncoded</a:t>
            </a:r>
            <a:endParaRPr lang="en-US" dirty="0"/>
          </a:p>
          <a:p>
            <a:pPr marL="400050" lvl="1" indent="0">
              <a:lnSpc>
                <a:spcPct val="150000"/>
              </a:lnSpc>
              <a:buNone/>
            </a:pPr>
            <a:r>
              <a:rPr lang="en-US" dirty="0"/>
              <a:t>@Multipart</a:t>
            </a:r>
          </a:p>
          <a:p>
            <a:pPr marL="400050" lvl="1" indent="0">
              <a:lnSpc>
                <a:spcPct val="150000"/>
              </a:lnSpc>
              <a:buNone/>
            </a:pPr>
            <a:r>
              <a:rPr lang="en-US" dirty="0"/>
              <a:t>@Headers</a:t>
            </a:r>
          </a:p>
          <a:p>
            <a:pPr marL="400050" lvl="1" indent="0">
              <a:lnSpc>
                <a:spcPct val="150000"/>
              </a:lnSpc>
              <a:buNone/>
            </a:pPr>
            <a:r>
              <a:rPr lang="en-US" dirty="0" smtClean="0"/>
              <a:t>@Header</a:t>
            </a:r>
          </a:p>
          <a:p>
            <a:pPr marL="400050" lvl="1" indent="0">
              <a:lnSpc>
                <a:spcPct val="150000"/>
              </a:lnSpc>
              <a:buNone/>
            </a:pPr>
            <a:r>
              <a:rPr lang="en-US" dirty="0" smtClean="0"/>
              <a:t>@</a:t>
            </a:r>
            <a:r>
              <a:rPr lang="en-US" dirty="0" err="1" smtClean="0"/>
              <a:t>HeaderMap</a:t>
            </a:r>
            <a:endParaRPr lang="en-US" dirty="0"/>
          </a:p>
          <a:p>
            <a:pPr>
              <a:lnSpc>
                <a:spcPct val="150000"/>
              </a:lnSpc>
            </a:pPr>
            <a:endParaRPr lang="en-US" dirty="0"/>
          </a:p>
        </p:txBody>
      </p:sp>
      <p:sp>
        <p:nvSpPr>
          <p:cNvPr id="11" name="TextBox 10"/>
          <p:cNvSpPr txBox="1"/>
          <p:nvPr/>
        </p:nvSpPr>
        <p:spPr>
          <a:xfrm>
            <a:off x="5843326" y="2002971"/>
            <a:ext cx="2641600" cy="2585323"/>
          </a:xfrm>
          <a:prstGeom prst="rect">
            <a:avLst/>
          </a:prstGeom>
          <a:noFill/>
        </p:spPr>
        <p:txBody>
          <a:bodyPr wrap="square" rtlCol="0">
            <a:spAutoFit/>
          </a:bodyPr>
          <a:lstStyle/>
          <a:p>
            <a:pPr marL="400050" lvl="1" indent="0">
              <a:lnSpc>
                <a:spcPct val="150000"/>
              </a:lnSpc>
              <a:buNone/>
            </a:pPr>
            <a:r>
              <a:rPr lang="en-US" dirty="0" smtClean="0"/>
              <a:t>@Query</a:t>
            </a:r>
            <a:endParaRPr lang="en-US" dirty="0"/>
          </a:p>
          <a:p>
            <a:pPr marL="400050" lvl="1" indent="0">
              <a:lnSpc>
                <a:spcPct val="150000"/>
              </a:lnSpc>
              <a:buNone/>
            </a:pPr>
            <a:r>
              <a:rPr lang="en-US" dirty="0" smtClean="0"/>
              <a:t>@</a:t>
            </a:r>
            <a:r>
              <a:rPr lang="en-US" dirty="0" err="1" smtClean="0"/>
              <a:t>QueryMap</a:t>
            </a:r>
            <a:endParaRPr lang="en-US" dirty="0"/>
          </a:p>
          <a:p>
            <a:pPr marL="400050" lvl="1" indent="0">
              <a:lnSpc>
                <a:spcPct val="150000"/>
              </a:lnSpc>
              <a:buNone/>
            </a:pPr>
            <a:r>
              <a:rPr lang="en-US" dirty="0" smtClean="0"/>
              <a:t>@Body</a:t>
            </a:r>
            <a:endParaRPr lang="en-US" dirty="0"/>
          </a:p>
          <a:p>
            <a:pPr marL="400050" lvl="1" indent="0">
              <a:lnSpc>
                <a:spcPct val="150000"/>
              </a:lnSpc>
              <a:buNone/>
            </a:pPr>
            <a:r>
              <a:rPr lang="en-US" dirty="0"/>
              <a:t>@</a:t>
            </a:r>
            <a:r>
              <a:rPr lang="en-US" dirty="0" smtClean="0"/>
              <a:t>Path</a:t>
            </a:r>
          </a:p>
          <a:p>
            <a:pPr marL="400050" lvl="1" indent="0">
              <a:lnSpc>
                <a:spcPct val="150000"/>
              </a:lnSpc>
              <a:buNone/>
            </a:pPr>
            <a:r>
              <a:rPr lang="en-US" dirty="0"/>
              <a:t>@ </a:t>
            </a:r>
            <a:r>
              <a:rPr lang="en-US" dirty="0" err="1"/>
              <a:t>Url</a:t>
            </a:r>
            <a:endParaRPr lang="en-US" dirty="0"/>
          </a:p>
          <a:p>
            <a:pPr>
              <a:lnSpc>
                <a:spcPct val="150000"/>
              </a:lnSpc>
            </a:pPr>
            <a:endParaRPr lang="en-US" dirty="0"/>
          </a:p>
        </p:txBody>
      </p:sp>
    </p:spTree>
    <p:extLst>
      <p:ext uri="{BB962C8B-B14F-4D97-AF65-F5344CB8AC3E}">
        <p14:creationId xmlns:p14="http://schemas.microsoft.com/office/powerpoint/2010/main" val="4231004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Manipulation</a:t>
            </a:r>
            <a:endParaRPr lang="en-US"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35</a:t>
            </a:fld>
            <a:endParaRPr lang="en-US"/>
          </a:p>
        </p:txBody>
      </p:sp>
      <p:pic>
        <p:nvPicPr>
          <p:cNvPr id="7" name="Picture 6"/>
          <p:cNvPicPr>
            <a:picLocks noChangeAspect="1"/>
          </p:cNvPicPr>
          <p:nvPr/>
        </p:nvPicPr>
        <p:blipFill>
          <a:blip r:embed="rId2"/>
          <a:stretch>
            <a:fillRect/>
          </a:stretch>
        </p:blipFill>
        <p:spPr>
          <a:xfrm>
            <a:off x="1053872" y="1206544"/>
            <a:ext cx="5076825" cy="3810000"/>
          </a:xfrm>
          <a:prstGeom prst="rect">
            <a:avLst/>
          </a:prstGeom>
        </p:spPr>
      </p:pic>
      <p:sp>
        <p:nvSpPr>
          <p:cNvPr id="8" name="TextBox 7"/>
          <p:cNvSpPr txBox="1"/>
          <p:nvPr/>
        </p:nvSpPr>
        <p:spPr>
          <a:xfrm>
            <a:off x="2364377" y="1322288"/>
            <a:ext cx="5355772" cy="307777"/>
          </a:xfrm>
          <a:prstGeom prst="rect">
            <a:avLst/>
          </a:prstGeom>
          <a:noFill/>
        </p:spPr>
        <p:txBody>
          <a:bodyPr wrap="square" rtlCol="0">
            <a:spAutoFit/>
          </a:bodyPr>
          <a:lstStyle/>
          <a:p>
            <a:pPr marL="285750" indent="-285750">
              <a:buFont typeface="Wingdings" panose="05000000000000000000" pitchFamily="2" charset="2"/>
              <a:buChar char="è"/>
            </a:pPr>
            <a:r>
              <a:rPr lang="en-US" sz="1400" dirty="0" smtClean="0">
                <a:hlinkClick r:id="rId3"/>
              </a:rPr>
              <a:t>http</a:t>
            </a:r>
            <a:r>
              <a:rPr lang="en-US" sz="1400" dirty="0">
                <a:hlinkClick r:id="rId3"/>
              </a:rPr>
              <a:t>://</a:t>
            </a:r>
            <a:r>
              <a:rPr lang="en-US" sz="1400" dirty="0" smtClean="0">
                <a:hlinkClick r:id="rId3"/>
              </a:rPr>
              <a:t>jsonplaceholder.typicode.com/posts</a:t>
            </a:r>
            <a:endParaRPr lang="en-US" sz="1400" dirty="0" smtClean="0"/>
          </a:p>
        </p:txBody>
      </p:sp>
      <p:sp>
        <p:nvSpPr>
          <p:cNvPr id="9" name="TextBox 8"/>
          <p:cNvSpPr txBox="1"/>
          <p:nvPr/>
        </p:nvSpPr>
        <p:spPr>
          <a:xfrm>
            <a:off x="2364377" y="1882577"/>
            <a:ext cx="6266770" cy="307777"/>
          </a:xfrm>
          <a:prstGeom prst="rect">
            <a:avLst/>
          </a:prstGeom>
          <a:noFill/>
        </p:spPr>
        <p:txBody>
          <a:bodyPr wrap="square" rtlCol="0">
            <a:spAutoFit/>
          </a:bodyPr>
          <a:lstStyle/>
          <a:p>
            <a:pPr marL="285750" indent="-285750">
              <a:buFont typeface="Wingdings" panose="05000000000000000000" pitchFamily="2" charset="2"/>
              <a:buChar char="è"/>
            </a:pPr>
            <a:r>
              <a:rPr lang="en-US" sz="1400" dirty="0" smtClean="0">
                <a:hlinkClick r:id="rId4"/>
              </a:rPr>
              <a:t>http</a:t>
            </a:r>
            <a:r>
              <a:rPr lang="en-US" sz="1400" dirty="0">
                <a:hlinkClick r:id="rId4"/>
              </a:rPr>
              <a:t>://</a:t>
            </a:r>
            <a:r>
              <a:rPr lang="en-US" sz="1400" dirty="0" smtClean="0">
                <a:hlinkClick r:id="rId4"/>
              </a:rPr>
              <a:t>jsonplaceholder.typicode.com/posts?userId=5&amp;_sort=id&amp;_order=desc</a:t>
            </a:r>
            <a:endParaRPr lang="en-US" sz="1400" dirty="0" smtClean="0"/>
          </a:p>
        </p:txBody>
      </p:sp>
      <p:sp>
        <p:nvSpPr>
          <p:cNvPr id="10" name="TextBox 9"/>
          <p:cNvSpPr txBox="1"/>
          <p:nvPr/>
        </p:nvSpPr>
        <p:spPr>
          <a:xfrm>
            <a:off x="2415178" y="3255481"/>
            <a:ext cx="6266770" cy="307777"/>
          </a:xfrm>
          <a:prstGeom prst="rect">
            <a:avLst/>
          </a:prstGeom>
          <a:noFill/>
        </p:spPr>
        <p:txBody>
          <a:bodyPr wrap="square" rtlCol="0">
            <a:spAutoFit/>
          </a:bodyPr>
          <a:lstStyle/>
          <a:p>
            <a:pPr marL="285750" indent="-285750">
              <a:buFont typeface="Wingdings" panose="05000000000000000000" pitchFamily="2" charset="2"/>
              <a:buChar char="è"/>
            </a:pPr>
            <a:r>
              <a:rPr lang="en-US" sz="1400" dirty="0" smtClean="0"/>
              <a:t>Add parameter as map values passed same with Query annotation above</a:t>
            </a:r>
          </a:p>
        </p:txBody>
      </p:sp>
      <p:sp>
        <p:nvSpPr>
          <p:cNvPr id="11" name="TextBox 10"/>
          <p:cNvSpPr txBox="1"/>
          <p:nvPr/>
        </p:nvSpPr>
        <p:spPr>
          <a:xfrm>
            <a:off x="3084287" y="3788229"/>
            <a:ext cx="6266770" cy="307777"/>
          </a:xfrm>
          <a:prstGeom prst="rect">
            <a:avLst/>
          </a:prstGeom>
          <a:noFill/>
        </p:spPr>
        <p:txBody>
          <a:bodyPr wrap="square" rtlCol="0">
            <a:spAutoFit/>
          </a:bodyPr>
          <a:lstStyle/>
          <a:p>
            <a:pPr marL="285750" indent="-285750">
              <a:buFont typeface="Wingdings" panose="05000000000000000000" pitchFamily="2" charset="2"/>
              <a:buChar char="è"/>
            </a:pPr>
            <a:r>
              <a:rPr lang="en-US" sz="1400" dirty="0" smtClean="0">
                <a:hlinkClick r:id="rId5"/>
              </a:rPr>
              <a:t>http://jsonplaceholder.typicode.com/posts/50/comments</a:t>
            </a:r>
            <a:endParaRPr lang="en-US" sz="1400" dirty="0" smtClean="0"/>
          </a:p>
        </p:txBody>
      </p:sp>
      <p:sp>
        <p:nvSpPr>
          <p:cNvPr id="12" name="TextBox 11"/>
          <p:cNvSpPr txBox="1"/>
          <p:nvPr/>
        </p:nvSpPr>
        <p:spPr>
          <a:xfrm>
            <a:off x="1645920" y="4399317"/>
            <a:ext cx="6266770" cy="307777"/>
          </a:xfrm>
          <a:prstGeom prst="rect">
            <a:avLst/>
          </a:prstGeom>
          <a:noFill/>
        </p:spPr>
        <p:txBody>
          <a:bodyPr wrap="square" rtlCol="0">
            <a:spAutoFit/>
          </a:bodyPr>
          <a:lstStyle/>
          <a:p>
            <a:pPr marL="285750" indent="-285750">
              <a:buFont typeface="Wingdings" panose="05000000000000000000" pitchFamily="2" charset="2"/>
              <a:buChar char="è"/>
            </a:pPr>
            <a:r>
              <a:rPr lang="en-US" sz="1400" dirty="0" smtClean="0"/>
              <a:t>Do get action as </a:t>
            </a:r>
            <a:r>
              <a:rPr lang="en-US" sz="1400" dirty="0" err="1" smtClean="0"/>
              <a:t>url</a:t>
            </a:r>
            <a:r>
              <a:rPr lang="en-US" sz="1400" dirty="0" smtClean="0"/>
              <a:t> parameter passed</a:t>
            </a:r>
          </a:p>
        </p:txBody>
      </p:sp>
      <p:sp>
        <p:nvSpPr>
          <p:cNvPr id="3" name="TextBox 2"/>
          <p:cNvSpPr txBox="1"/>
          <p:nvPr/>
        </p:nvSpPr>
        <p:spPr>
          <a:xfrm>
            <a:off x="227805" y="745657"/>
            <a:ext cx="7908926" cy="400110"/>
          </a:xfrm>
          <a:prstGeom prst="rect">
            <a:avLst/>
          </a:prstGeom>
          <a:noFill/>
        </p:spPr>
        <p:txBody>
          <a:bodyPr wrap="square" rtlCol="0">
            <a:spAutoFit/>
          </a:bodyPr>
          <a:lstStyle/>
          <a:p>
            <a:r>
              <a:rPr lang="en-US" sz="2000" dirty="0" smtClean="0"/>
              <a:t>Sample GET annotation with @Path, @Query, @</a:t>
            </a:r>
            <a:r>
              <a:rPr lang="en-US" sz="2000" dirty="0" err="1" smtClean="0"/>
              <a:t>QueryMap</a:t>
            </a:r>
            <a:r>
              <a:rPr lang="en-US" sz="2000" dirty="0" smtClean="0"/>
              <a:t> and @</a:t>
            </a:r>
            <a:r>
              <a:rPr lang="en-US" sz="2000" dirty="0" err="1" smtClean="0"/>
              <a:t>Url</a:t>
            </a:r>
            <a:endParaRPr lang="en-US" sz="2000" dirty="0"/>
          </a:p>
        </p:txBody>
      </p:sp>
      <p:sp>
        <p:nvSpPr>
          <p:cNvPr id="5" name="Footer Placeholder 4"/>
          <p:cNvSpPr>
            <a:spLocks noGrp="1"/>
          </p:cNvSpPr>
          <p:nvPr>
            <p:ph type="ftr" sz="quarter" idx="11"/>
          </p:nvPr>
        </p:nvSpPr>
        <p:spPr/>
        <p:txBody>
          <a:bodyPr/>
          <a:lstStyle/>
          <a:p>
            <a:r>
              <a:rPr lang="en-US" dirty="0" smtClean="0"/>
              <a:t>09e-BM/DT/FSOFT - ©FPT SOFTWARE – Fresher Academy - Internal Use</a:t>
            </a:r>
            <a:endParaRPr lang="en-US" dirty="0"/>
          </a:p>
        </p:txBody>
      </p:sp>
    </p:spTree>
    <p:extLst>
      <p:ext uri="{BB962C8B-B14F-4D97-AF65-F5344CB8AC3E}">
        <p14:creationId xmlns:p14="http://schemas.microsoft.com/office/powerpoint/2010/main" val="3596728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 annotation</a:t>
            </a:r>
            <a:endParaRPr lang="en-US"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36</a:t>
            </a:fld>
            <a:endParaRPr lang="en-US"/>
          </a:p>
        </p:txBody>
      </p:sp>
      <p:pic>
        <p:nvPicPr>
          <p:cNvPr id="13" name="Picture 12"/>
          <p:cNvPicPr>
            <a:picLocks noChangeAspect="1"/>
          </p:cNvPicPr>
          <p:nvPr/>
        </p:nvPicPr>
        <p:blipFill>
          <a:blip r:embed="rId2"/>
          <a:stretch>
            <a:fillRect/>
          </a:stretch>
        </p:blipFill>
        <p:spPr>
          <a:xfrm>
            <a:off x="915726" y="1150711"/>
            <a:ext cx="6248400" cy="3524250"/>
          </a:xfrm>
          <a:prstGeom prst="rect">
            <a:avLst/>
          </a:prstGeom>
        </p:spPr>
      </p:pic>
      <p:sp>
        <p:nvSpPr>
          <p:cNvPr id="14" name="TextBox 13"/>
          <p:cNvSpPr txBox="1"/>
          <p:nvPr/>
        </p:nvSpPr>
        <p:spPr>
          <a:xfrm>
            <a:off x="384628" y="725715"/>
            <a:ext cx="6066971" cy="369332"/>
          </a:xfrm>
          <a:prstGeom prst="rect">
            <a:avLst/>
          </a:prstGeom>
          <a:noFill/>
        </p:spPr>
        <p:txBody>
          <a:bodyPr wrap="square" rtlCol="0">
            <a:spAutoFit/>
          </a:bodyPr>
          <a:lstStyle/>
          <a:p>
            <a:r>
              <a:rPr lang="en-US" dirty="0" smtClean="0"/>
              <a:t>Post annotation used to create/add action</a:t>
            </a:r>
            <a:endParaRPr lang="en-US" dirty="0"/>
          </a:p>
        </p:txBody>
      </p:sp>
    </p:spTree>
    <p:extLst>
      <p:ext uri="{BB962C8B-B14F-4D97-AF65-F5344CB8AC3E}">
        <p14:creationId xmlns:p14="http://schemas.microsoft.com/office/powerpoint/2010/main" val="1455670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and Delete action</a:t>
            </a:r>
            <a:endParaRPr lang="en-US" dirty="0"/>
          </a:p>
        </p:txBody>
      </p:sp>
      <p:sp>
        <p:nvSpPr>
          <p:cNvPr id="3" name="Content Placeholder 2"/>
          <p:cNvSpPr>
            <a:spLocks noGrp="1"/>
          </p:cNvSpPr>
          <p:nvPr>
            <p:ph idx="1"/>
          </p:nvPr>
        </p:nvSpPr>
        <p:spPr>
          <a:xfrm>
            <a:off x="82663" y="850106"/>
            <a:ext cx="8916194" cy="3744517"/>
          </a:xfrm>
        </p:spPr>
        <p:txBody>
          <a:bodyPr>
            <a:normAutofit/>
          </a:bodyPr>
          <a:lstStyle/>
          <a:p>
            <a:r>
              <a:rPr lang="en-US" sz="2000" dirty="0" smtClean="0"/>
              <a:t>We can use PUT, PATCH, DELETE to perform update actions</a:t>
            </a:r>
          </a:p>
          <a:p>
            <a:pPr lvl="1"/>
            <a:r>
              <a:rPr lang="en-US" dirty="0" smtClean="0"/>
              <a:t>PUT annotation will replace an existing object by another</a:t>
            </a:r>
          </a:p>
          <a:p>
            <a:pPr lvl="1"/>
            <a:r>
              <a:rPr lang="en-US" dirty="0" smtClean="0"/>
              <a:t>PATCH annotation will update a field</a:t>
            </a:r>
          </a:p>
          <a:p>
            <a:pPr lvl="1"/>
            <a:r>
              <a:rPr lang="en-US" dirty="0" smtClean="0"/>
              <a:t>DELETE annotation used to delete action</a:t>
            </a:r>
            <a:endParaRPr lang="en-US"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37</a:t>
            </a:fld>
            <a:endParaRPr lang="en-US"/>
          </a:p>
        </p:txBody>
      </p:sp>
      <p:pic>
        <p:nvPicPr>
          <p:cNvPr id="7" name="Picture 6"/>
          <p:cNvPicPr>
            <a:picLocks noChangeAspect="1"/>
          </p:cNvPicPr>
          <p:nvPr/>
        </p:nvPicPr>
        <p:blipFill>
          <a:blip r:embed="rId2"/>
          <a:stretch>
            <a:fillRect/>
          </a:stretch>
        </p:blipFill>
        <p:spPr>
          <a:xfrm>
            <a:off x="1383846" y="2444294"/>
            <a:ext cx="5641722" cy="1989819"/>
          </a:xfrm>
          <a:prstGeom prst="rect">
            <a:avLst/>
          </a:prstGeom>
        </p:spPr>
      </p:pic>
    </p:spTree>
    <p:extLst>
      <p:ext uri="{BB962C8B-B14F-4D97-AF65-F5344CB8AC3E}">
        <p14:creationId xmlns:p14="http://schemas.microsoft.com/office/powerpoint/2010/main" val="3066841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Header to request</a:t>
            </a:r>
            <a:endParaRPr lang="en-US" dirty="0"/>
          </a:p>
        </p:txBody>
      </p:sp>
      <p:sp>
        <p:nvSpPr>
          <p:cNvPr id="3" name="Content Placeholder 2"/>
          <p:cNvSpPr>
            <a:spLocks noGrp="1"/>
          </p:cNvSpPr>
          <p:nvPr>
            <p:ph idx="1"/>
          </p:nvPr>
        </p:nvSpPr>
        <p:spPr>
          <a:xfrm>
            <a:off x="184262" y="748506"/>
            <a:ext cx="8785566" cy="3744517"/>
          </a:xfrm>
        </p:spPr>
        <p:txBody>
          <a:bodyPr>
            <a:normAutofit/>
          </a:bodyPr>
          <a:lstStyle/>
          <a:p>
            <a:r>
              <a:rPr lang="en-US" sz="2000" dirty="0" smtClean="0"/>
              <a:t>We can add Headers to request by using Header annotation</a:t>
            </a:r>
            <a:endParaRPr lang="en-US" sz="2000"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38</a:t>
            </a:fld>
            <a:endParaRPr lang="en-US"/>
          </a:p>
        </p:txBody>
      </p:sp>
      <p:pic>
        <p:nvPicPr>
          <p:cNvPr id="7" name="Picture 6"/>
          <p:cNvPicPr>
            <a:picLocks noChangeAspect="1"/>
          </p:cNvPicPr>
          <p:nvPr/>
        </p:nvPicPr>
        <p:blipFill>
          <a:blip r:embed="rId2"/>
          <a:stretch>
            <a:fillRect/>
          </a:stretch>
        </p:blipFill>
        <p:spPr>
          <a:xfrm>
            <a:off x="1437934" y="1078592"/>
            <a:ext cx="4549209" cy="3630059"/>
          </a:xfrm>
          <a:prstGeom prst="rect">
            <a:avLst/>
          </a:prstGeom>
        </p:spPr>
      </p:pic>
    </p:spTree>
    <p:extLst>
      <p:ext uri="{BB962C8B-B14F-4D97-AF65-F5344CB8AC3E}">
        <p14:creationId xmlns:p14="http://schemas.microsoft.com/office/powerpoint/2010/main" val="1560894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Header to request</a:t>
            </a:r>
            <a:endParaRPr lang="en-US" dirty="0"/>
          </a:p>
        </p:txBody>
      </p:sp>
      <p:sp>
        <p:nvSpPr>
          <p:cNvPr id="3" name="Content Placeholder 2"/>
          <p:cNvSpPr>
            <a:spLocks noGrp="1"/>
          </p:cNvSpPr>
          <p:nvPr>
            <p:ph idx="1"/>
          </p:nvPr>
        </p:nvSpPr>
        <p:spPr>
          <a:xfrm>
            <a:off x="115546" y="681363"/>
            <a:ext cx="8785566" cy="3744517"/>
          </a:xfrm>
        </p:spPr>
        <p:txBody>
          <a:bodyPr>
            <a:normAutofit/>
          </a:bodyPr>
          <a:lstStyle/>
          <a:p>
            <a:r>
              <a:rPr lang="en-US" sz="2000" dirty="0" smtClean="0"/>
              <a:t>If you want to add Header to every request, you can use Interceptor then add it to </a:t>
            </a:r>
            <a:r>
              <a:rPr lang="en-US" sz="2000" dirty="0" err="1" smtClean="0"/>
              <a:t>okHttp</a:t>
            </a:r>
            <a:r>
              <a:rPr lang="en-US" sz="2000" dirty="0" smtClean="0"/>
              <a:t> and Retrofit instance </a:t>
            </a:r>
            <a:endParaRPr lang="en-US" sz="2000"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39</a:t>
            </a:fld>
            <a:endParaRPr lang="en-US"/>
          </a:p>
        </p:txBody>
      </p:sp>
      <p:pic>
        <p:nvPicPr>
          <p:cNvPr id="8" name="Picture 7"/>
          <p:cNvPicPr>
            <a:picLocks noChangeAspect="1"/>
          </p:cNvPicPr>
          <p:nvPr/>
        </p:nvPicPr>
        <p:blipFill>
          <a:blip r:embed="rId2"/>
          <a:stretch>
            <a:fillRect/>
          </a:stretch>
        </p:blipFill>
        <p:spPr>
          <a:xfrm>
            <a:off x="1697038" y="1425542"/>
            <a:ext cx="3941761" cy="3607547"/>
          </a:xfrm>
          <a:prstGeom prst="rect">
            <a:avLst/>
          </a:prstGeom>
        </p:spPr>
      </p:pic>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Tree>
    <p:extLst>
      <p:ext uri="{BB962C8B-B14F-4D97-AF65-F5344CB8AC3E}">
        <p14:creationId xmlns:p14="http://schemas.microsoft.com/office/powerpoint/2010/main" val="2343596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7789" y="2450811"/>
            <a:ext cx="3369676" cy="2532923"/>
          </a:xfrm>
          <a:prstGeom prst="rect">
            <a:avLst/>
          </a:prstGeom>
        </p:spPr>
      </p:pic>
      <p:sp>
        <p:nvSpPr>
          <p:cNvPr id="2" name="Title 1"/>
          <p:cNvSpPr>
            <a:spLocks noGrp="1"/>
          </p:cNvSpPr>
          <p:nvPr>
            <p:ph type="title"/>
          </p:nvPr>
        </p:nvSpPr>
        <p:spPr/>
        <p:txBody>
          <a:bodyPr/>
          <a:lstStyle/>
          <a:p>
            <a:r>
              <a:rPr lang="en-US" dirty="0" smtClean="0"/>
              <a:t>What is HTTP and HTTPS</a:t>
            </a:r>
            <a:endParaRPr lang="en-US" dirty="0"/>
          </a:p>
        </p:txBody>
      </p:sp>
      <p:sp>
        <p:nvSpPr>
          <p:cNvPr id="3" name="Content Placeholder 2"/>
          <p:cNvSpPr>
            <a:spLocks noGrp="1"/>
          </p:cNvSpPr>
          <p:nvPr>
            <p:ph idx="1"/>
          </p:nvPr>
        </p:nvSpPr>
        <p:spPr/>
        <p:txBody>
          <a:bodyPr>
            <a:normAutofit/>
          </a:bodyPr>
          <a:lstStyle/>
          <a:p>
            <a:r>
              <a:rPr lang="en-US" sz="1600" dirty="0" smtClean="0"/>
              <a:t>HTTP is stand for Hyper Text Transfer Protocol. Communication </a:t>
            </a:r>
            <a:r>
              <a:rPr lang="en-US" sz="1600" dirty="0"/>
              <a:t>between client computers and web servers is done by sending </a:t>
            </a:r>
            <a:r>
              <a:rPr lang="en-US" sz="1600" b="1" dirty="0"/>
              <a:t>HTTP Requests</a:t>
            </a:r>
            <a:r>
              <a:rPr lang="en-US" sz="1600" dirty="0"/>
              <a:t> and receiving </a:t>
            </a:r>
            <a:r>
              <a:rPr lang="en-US" sz="1600" b="1" dirty="0"/>
              <a:t>HTTP </a:t>
            </a:r>
            <a:r>
              <a:rPr lang="en-US" sz="1600" b="1" dirty="0" smtClean="0"/>
              <a:t>Responses</a:t>
            </a:r>
          </a:p>
          <a:p>
            <a:r>
              <a:rPr lang="en-US" sz="1600" dirty="0" smtClean="0"/>
              <a:t>HTTPS(</a:t>
            </a:r>
            <a:r>
              <a:rPr lang="en-US" sz="1600" dirty="0"/>
              <a:t>Hypertext </a:t>
            </a:r>
            <a:r>
              <a:rPr lang="en-US" sz="1600" dirty="0" smtClean="0"/>
              <a:t>Transfer Protocol </a:t>
            </a:r>
            <a:r>
              <a:rPr lang="en-US" sz="1600" dirty="0"/>
              <a:t>S</a:t>
            </a:r>
            <a:r>
              <a:rPr lang="en-US" sz="1600" dirty="0" smtClean="0"/>
              <a:t>ecure) </a:t>
            </a:r>
            <a:r>
              <a:rPr lang="en-US" sz="1600" dirty="0"/>
              <a:t>is the secure version of </a:t>
            </a:r>
            <a:r>
              <a:rPr lang="en-US" sz="1600" dirty="0">
                <a:hlinkClick r:id="rId4"/>
              </a:rPr>
              <a:t>HTTP</a:t>
            </a:r>
            <a:r>
              <a:rPr lang="en-US" sz="1600" dirty="0"/>
              <a:t>, which is the primary protocol used to send data between a web browser and a website. HTTPS is encrypted in order to increase security of data transfer</a:t>
            </a:r>
            <a:endParaRPr lang="en-US" sz="1600"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4</a:t>
            </a:fld>
            <a:endParaRPr lang="en-US"/>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605" y="2450811"/>
            <a:ext cx="3665538" cy="2349861"/>
          </a:xfrm>
          <a:prstGeom prst="rect">
            <a:avLst/>
          </a:prstGeom>
        </p:spPr>
      </p:pic>
    </p:spTree>
    <p:extLst>
      <p:ext uri="{BB962C8B-B14F-4D97-AF65-F5344CB8AC3E}">
        <p14:creationId xmlns:p14="http://schemas.microsoft.com/office/powerpoint/2010/main" val="3769988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with Retrofit</a:t>
            </a:r>
            <a:endParaRPr lang="en-US" dirty="0"/>
          </a:p>
        </p:txBody>
      </p:sp>
      <p:sp>
        <p:nvSpPr>
          <p:cNvPr id="3" name="Content Placeholder 2"/>
          <p:cNvSpPr>
            <a:spLocks noGrp="1"/>
          </p:cNvSpPr>
          <p:nvPr>
            <p:ph idx="1"/>
          </p:nvPr>
        </p:nvSpPr>
        <p:spPr>
          <a:xfrm>
            <a:off x="82662" y="644057"/>
            <a:ext cx="8996024" cy="3744517"/>
          </a:xfrm>
        </p:spPr>
        <p:txBody>
          <a:bodyPr>
            <a:normAutofit/>
          </a:bodyPr>
          <a:lstStyle/>
          <a:p>
            <a:r>
              <a:rPr lang="en-US" sz="2000" dirty="0" smtClean="0"/>
              <a:t>To print request log with retrofit, we use logging interceptor of </a:t>
            </a:r>
            <a:r>
              <a:rPr lang="en-US" sz="2000" dirty="0" err="1" smtClean="0"/>
              <a:t>ohHttp</a:t>
            </a:r>
            <a:r>
              <a:rPr lang="en-US" sz="2000" dirty="0" smtClean="0"/>
              <a:t> library</a:t>
            </a:r>
          </a:p>
          <a:p>
            <a:r>
              <a:rPr lang="en-US" sz="2000" dirty="0" smtClean="0"/>
              <a:t>There are some levels of log: </a:t>
            </a:r>
            <a:r>
              <a:rPr lang="en-US" sz="2000" b="1" dirty="0" smtClean="0"/>
              <a:t>BASIC</a:t>
            </a:r>
            <a:r>
              <a:rPr lang="en-US" sz="2000" dirty="0" smtClean="0"/>
              <a:t>, </a:t>
            </a:r>
            <a:r>
              <a:rPr lang="en-US" sz="2000" b="1" dirty="0" smtClean="0"/>
              <a:t>BODY</a:t>
            </a:r>
            <a:r>
              <a:rPr lang="en-US" sz="2000" dirty="0" smtClean="0"/>
              <a:t>, </a:t>
            </a:r>
            <a:r>
              <a:rPr lang="en-US" sz="2000" b="1" dirty="0" smtClean="0"/>
              <a:t>HEADER</a:t>
            </a:r>
            <a:r>
              <a:rPr lang="en-US" sz="2000" dirty="0" smtClean="0"/>
              <a:t>, </a:t>
            </a:r>
            <a:r>
              <a:rPr lang="en-US" sz="2000" b="1" dirty="0" smtClean="0"/>
              <a:t>NONE</a:t>
            </a:r>
            <a:endParaRPr lang="en-US" sz="2000" b="1"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40</a:t>
            </a:fld>
            <a:endParaRPr lang="en-US"/>
          </a:p>
        </p:txBody>
      </p:sp>
      <p:pic>
        <p:nvPicPr>
          <p:cNvPr id="7" name="Picture 6"/>
          <p:cNvPicPr>
            <a:picLocks noChangeAspect="1"/>
          </p:cNvPicPr>
          <p:nvPr/>
        </p:nvPicPr>
        <p:blipFill>
          <a:blip r:embed="rId2"/>
          <a:stretch>
            <a:fillRect/>
          </a:stretch>
        </p:blipFill>
        <p:spPr>
          <a:xfrm>
            <a:off x="1588860" y="1438695"/>
            <a:ext cx="5073197" cy="3328568"/>
          </a:xfrm>
          <a:prstGeom prst="rect">
            <a:avLst/>
          </a:prstGeom>
        </p:spPr>
      </p:pic>
    </p:spTree>
    <p:extLst>
      <p:ext uri="{BB962C8B-B14F-4D97-AF65-F5344CB8AC3E}">
        <p14:creationId xmlns:p14="http://schemas.microsoft.com/office/powerpoint/2010/main" val="2187358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805" y="0"/>
            <a:ext cx="2850381" cy="685800"/>
          </a:xfrm>
        </p:spPr>
        <p:txBody>
          <a:bodyPr/>
          <a:lstStyle/>
          <a:p>
            <a:r>
              <a:rPr lang="en-US" dirty="0" smtClean="0"/>
              <a:t>References</a:t>
            </a:r>
            <a:endParaRPr lang="en-US" dirty="0"/>
          </a:p>
        </p:txBody>
      </p:sp>
      <p:sp>
        <p:nvSpPr>
          <p:cNvPr id="3" name="TextBox 2"/>
          <p:cNvSpPr txBox="1"/>
          <p:nvPr/>
        </p:nvSpPr>
        <p:spPr>
          <a:xfrm>
            <a:off x="1480457" y="1313543"/>
            <a:ext cx="6691086" cy="2862322"/>
          </a:xfrm>
          <a:prstGeom prst="rect">
            <a:avLst/>
          </a:prstGeom>
          <a:noFill/>
        </p:spPr>
        <p:txBody>
          <a:bodyPr wrap="square" rtlCol="0">
            <a:spAutoFit/>
          </a:bodyPr>
          <a:lstStyle/>
          <a:p>
            <a:pPr marL="342900" indent="-342900">
              <a:buAutoNum type="arabicPeriod"/>
            </a:pPr>
            <a:r>
              <a:rPr lang="en-US" dirty="0">
                <a:hlinkClick r:id="rId2"/>
              </a:rPr>
              <a:t>https://</a:t>
            </a:r>
            <a:r>
              <a:rPr lang="en-US" dirty="0" smtClean="0">
                <a:hlinkClick r:id="rId2"/>
              </a:rPr>
              <a:t>github.com/doanpt/android-learing/tree/pokedex</a:t>
            </a:r>
            <a:endParaRPr lang="en-US" dirty="0" smtClean="0"/>
          </a:p>
          <a:p>
            <a:pPr marL="342900" indent="-342900">
              <a:buAutoNum type="arabicPeriod"/>
            </a:pPr>
            <a:r>
              <a:rPr lang="en-US" dirty="0">
                <a:hlinkClick r:id="rId3"/>
              </a:rPr>
              <a:t>https://square.github.io/retrofit</a:t>
            </a:r>
            <a:r>
              <a:rPr lang="en-US" dirty="0" smtClean="0">
                <a:hlinkClick r:id="rId3"/>
              </a:rPr>
              <a:t>/</a:t>
            </a:r>
            <a:endParaRPr lang="en-US" dirty="0" smtClean="0"/>
          </a:p>
          <a:p>
            <a:pPr marL="342900" indent="-342900">
              <a:buAutoNum type="arabicPeriod"/>
            </a:pPr>
            <a:r>
              <a:rPr lang="en-US" dirty="0">
                <a:hlinkClick r:id="rId4"/>
              </a:rPr>
              <a:t>https://</a:t>
            </a:r>
            <a:r>
              <a:rPr lang="en-US" dirty="0" smtClean="0">
                <a:hlinkClick r:id="rId4"/>
              </a:rPr>
              <a:t>codinginflow.com/tutorials/android/retrofit/part-1-simple-get-request</a:t>
            </a:r>
            <a:endParaRPr lang="en-US" dirty="0" smtClean="0"/>
          </a:p>
          <a:p>
            <a:pPr marL="342900" indent="-342900">
              <a:buAutoNum type="arabicPeriod"/>
            </a:pPr>
            <a:r>
              <a:rPr lang="en-US" dirty="0">
                <a:hlinkClick r:id="rId5"/>
              </a:rPr>
              <a:t>https://</a:t>
            </a:r>
            <a:r>
              <a:rPr lang="en-US" dirty="0" smtClean="0">
                <a:hlinkClick r:id="rId5"/>
              </a:rPr>
              <a:t>codinginflow.com/tutorials/android/gson/part-1-simple-serialization-deserialization</a:t>
            </a:r>
            <a:endParaRPr lang="en-US" dirty="0" smtClean="0"/>
          </a:p>
          <a:p>
            <a:pPr marL="342900" indent="-342900">
              <a:buAutoNum type="arabicPeriod"/>
            </a:pPr>
            <a:r>
              <a:rPr lang="en-US" dirty="0">
                <a:hlinkClick r:id="rId6"/>
              </a:rPr>
              <a:t>https://</a:t>
            </a:r>
            <a:r>
              <a:rPr lang="en-US" dirty="0" smtClean="0">
                <a:hlinkClick r:id="rId6"/>
              </a:rPr>
              <a:t>developer.android.com/reference/java/net/HttpURLConnection</a:t>
            </a:r>
            <a:endParaRPr lang="en-US" dirty="0" smtClean="0"/>
          </a:p>
          <a:p>
            <a:pPr marL="342900" indent="-342900">
              <a:buAutoNum type="arabicPeriod"/>
            </a:pPr>
            <a:r>
              <a:rPr lang="en-US" dirty="0">
                <a:hlinkClick r:id="rId7"/>
              </a:rPr>
              <a:t>https://</a:t>
            </a:r>
            <a:r>
              <a:rPr lang="en-US" dirty="0" smtClean="0">
                <a:hlinkClick r:id="rId7"/>
              </a:rPr>
              <a:t>developer.android.com/training/basics/network-ops/xml</a:t>
            </a:r>
            <a:endParaRPr lang="en-US" dirty="0" smtClean="0"/>
          </a:p>
          <a:p>
            <a:pPr marL="342900" indent="-342900">
              <a:buAutoNum type="arabicPeriod"/>
            </a:pPr>
            <a:r>
              <a:rPr lang="en-US" dirty="0">
                <a:hlinkClick r:id="rId8"/>
              </a:rPr>
              <a:t>https://</a:t>
            </a:r>
            <a:r>
              <a:rPr lang="en-US" dirty="0" smtClean="0">
                <a:hlinkClick r:id="rId8"/>
              </a:rPr>
              <a:t>o7planning.org/10459/android-json-parser</a:t>
            </a:r>
            <a:endParaRPr lang="en-US" dirty="0" smtClean="0"/>
          </a:p>
        </p:txBody>
      </p:sp>
    </p:spTree>
    <p:extLst>
      <p:ext uri="{BB962C8B-B14F-4D97-AF65-F5344CB8AC3E}">
        <p14:creationId xmlns:p14="http://schemas.microsoft.com/office/powerpoint/2010/main" val="3905698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600" dirty="0" smtClean="0">
                <a:solidFill>
                  <a:schemeClr val="accent6">
                    <a:lumMod val="75000"/>
                  </a:schemeClr>
                </a:solidFill>
                <a:cs typeface="Arial"/>
              </a:rPr>
              <a:t>Thank you</a:t>
            </a:r>
            <a:endParaRPr lang="en-US" sz="6600" dirty="0">
              <a:solidFill>
                <a:schemeClr val="accent6">
                  <a:lumMod val="75000"/>
                </a:schemeClr>
              </a:solidFill>
              <a:cs typeface="Arial"/>
            </a:endParaRPr>
          </a:p>
        </p:txBody>
      </p:sp>
      <p:sp>
        <p:nvSpPr>
          <p:cNvPr id="3" name="Date Placeholder 2"/>
          <p:cNvSpPr>
            <a:spLocks noGrp="1"/>
          </p:cNvSpPr>
          <p:nvPr>
            <p:ph type="dt" sz="half" idx="10"/>
          </p:nvPr>
        </p:nvSpPr>
        <p:spPr/>
        <p:txBody>
          <a:bodyPr/>
          <a:lstStyle/>
          <a:p>
            <a:fld id="{A6E310CF-D8EB-4339-A038-1E0E0D4A410F}" type="datetime1">
              <a:rPr lang="en-US" smtClean="0"/>
              <a:t>8/6/2021</a:t>
            </a:fld>
            <a:endParaRPr lang="en-US"/>
          </a:p>
        </p:txBody>
      </p:sp>
      <p:sp>
        <p:nvSpPr>
          <p:cNvPr id="6" name="Footer Placeholder 3"/>
          <p:cNvSpPr>
            <a:spLocks noGrp="1"/>
          </p:cNvSpPr>
          <p:nvPr>
            <p:ph type="ftr" sz="quarter" idx="11"/>
          </p:nvPr>
        </p:nvSpPr>
        <p:spPr/>
        <p:txBody>
          <a:bodyPr/>
          <a:lstStyle/>
          <a:p>
            <a:r>
              <a:rPr lang="en-US" smtClean="0"/>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42</a:t>
            </a:fld>
            <a:endParaRPr lang="en-US" dirty="0"/>
          </a:p>
        </p:txBody>
      </p:sp>
    </p:spTree>
    <p:extLst>
      <p:ext uri="{BB962C8B-B14F-4D97-AF65-F5344CB8AC3E}">
        <p14:creationId xmlns:p14="http://schemas.microsoft.com/office/powerpoint/2010/main" val="39065256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1.0</a:t>
            </a:r>
            <a:endParaRPr lang="en-US"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5</a:t>
            </a:fld>
            <a:endParaRPr lang="en-US"/>
          </a:p>
        </p:txBody>
      </p:sp>
      <p:pic>
        <p:nvPicPr>
          <p:cNvPr id="7" name="Picture 6"/>
          <p:cNvPicPr>
            <a:picLocks noChangeAspect="1"/>
          </p:cNvPicPr>
          <p:nvPr/>
        </p:nvPicPr>
        <p:blipFill>
          <a:blip r:embed="rId2"/>
          <a:stretch>
            <a:fillRect/>
          </a:stretch>
        </p:blipFill>
        <p:spPr>
          <a:xfrm>
            <a:off x="1392464" y="1277721"/>
            <a:ext cx="6031593" cy="3489542"/>
          </a:xfrm>
          <a:prstGeom prst="rect">
            <a:avLst/>
          </a:prstGeom>
        </p:spPr>
      </p:pic>
      <p:sp>
        <p:nvSpPr>
          <p:cNvPr id="8" name="TextBox 7"/>
          <p:cNvSpPr txBox="1"/>
          <p:nvPr/>
        </p:nvSpPr>
        <p:spPr>
          <a:xfrm>
            <a:off x="362857" y="711200"/>
            <a:ext cx="8202499" cy="646331"/>
          </a:xfrm>
          <a:prstGeom prst="rect">
            <a:avLst/>
          </a:prstGeom>
          <a:noFill/>
        </p:spPr>
        <p:txBody>
          <a:bodyPr wrap="square" rtlCol="0">
            <a:spAutoFit/>
          </a:bodyPr>
          <a:lstStyle/>
          <a:p>
            <a:r>
              <a:rPr lang="en-US" dirty="0" smtClean="0"/>
              <a:t>With Http 1.0, for each request/response client must create a connection and close it after done the request</a:t>
            </a:r>
            <a:endParaRPr lang="en-US" dirty="0"/>
          </a:p>
        </p:txBody>
      </p:sp>
    </p:spTree>
    <p:extLst>
      <p:ext uri="{BB962C8B-B14F-4D97-AF65-F5344CB8AC3E}">
        <p14:creationId xmlns:p14="http://schemas.microsoft.com/office/powerpoint/2010/main" val="3174453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1.1</a:t>
            </a:r>
            <a:endParaRPr lang="en-US"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6</a:t>
            </a:fld>
            <a:endParaRPr lang="en-US"/>
          </a:p>
        </p:txBody>
      </p:sp>
      <p:pic>
        <p:nvPicPr>
          <p:cNvPr id="7" name="Picture 6"/>
          <p:cNvPicPr>
            <a:picLocks noChangeAspect="1"/>
          </p:cNvPicPr>
          <p:nvPr/>
        </p:nvPicPr>
        <p:blipFill>
          <a:blip r:embed="rId2"/>
          <a:stretch>
            <a:fillRect/>
          </a:stretch>
        </p:blipFill>
        <p:spPr>
          <a:xfrm>
            <a:off x="1554389" y="1325541"/>
            <a:ext cx="5927725" cy="3441722"/>
          </a:xfrm>
          <a:prstGeom prst="rect">
            <a:avLst/>
          </a:prstGeom>
        </p:spPr>
      </p:pic>
      <p:sp>
        <p:nvSpPr>
          <p:cNvPr id="8" name="TextBox 7"/>
          <p:cNvSpPr txBox="1"/>
          <p:nvPr/>
        </p:nvSpPr>
        <p:spPr>
          <a:xfrm>
            <a:off x="278606" y="644057"/>
            <a:ext cx="8546080" cy="646331"/>
          </a:xfrm>
          <a:prstGeom prst="rect">
            <a:avLst/>
          </a:prstGeom>
          <a:noFill/>
        </p:spPr>
        <p:txBody>
          <a:bodyPr wrap="square" rtlCol="0">
            <a:spAutoFit/>
          </a:bodyPr>
          <a:lstStyle/>
          <a:p>
            <a:r>
              <a:rPr lang="en-US" dirty="0" smtClean="0"/>
              <a:t>With Http 1.1, the connection speed is faster because with one connection, server and client can do many request/response via “Connection:Keep-Alive” in header</a:t>
            </a:r>
            <a:endParaRPr lang="en-US" dirty="0"/>
          </a:p>
        </p:txBody>
      </p:sp>
    </p:spTree>
    <p:extLst>
      <p:ext uri="{BB962C8B-B14F-4D97-AF65-F5344CB8AC3E}">
        <p14:creationId xmlns:p14="http://schemas.microsoft.com/office/powerpoint/2010/main" val="3437263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HTTP2</a:t>
            </a:r>
            <a:endParaRPr lang="en-US"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7</a:t>
            </a:fld>
            <a:endParaRPr lang="en-US"/>
          </a:p>
        </p:txBody>
      </p:sp>
      <p:pic>
        <p:nvPicPr>
          <p:cNvPr id="7" name="Picture 6"/>
          <p:cNvPicPr>
            <a:picLocks noChangeAspect="1"/>
          </p:cNvPicPr>
          <p:nvPr/>
        </p:nvPicPr>
        <p:blipFill>
          <a:blip r:embed="rId3"/>
          <a:stretch>
            <a:fillRect/>
          </a:stretch>
        </p:blipFill>
        <p:spPr>
          <a:xfrm>
            <a:off x="1443377" y="812658"/>
            <a:ext cx="6693354" cy="3954605"/>
          </a:xfrm>
          <a:prstGeom prst="rect">
            <a:avLst/>
          </a:prstGeom>
        </p:spPr>
      </p:pic>
      <p:sp>
        <p:nvSpPr>
          <p:cNvPr id="8" name="TextBox 7"/>
          <p:cNvSpPr txBox="1"/>
          <p:nvPr/>
        </p:nvSpPr>
        <p:spPr>
          <a:xfrm>
            <a:off x="3207657" y="1306286"/>
            <a:ext cx="1690914" cy="707886"/>
          </a:xfrm>
          <a:prstGeom prst="rect">
            <a:avLst/>
          </a:prstGeom>
          <a:noFill/>
        </p:spPr>
        <p:txBody>
          <a:bodyPr wrap="square" rtlCol="0">
            <a:spAutoFit/>
          </a:bodyPr>
          <a:lstStyle/>
          <a:p>
            <a:r>
              <a:rPr lang="en-US" sz="1000" dirty="0" smtClean="0"/>
              <a:t>Index.html</a:t>
            </a:r>
          </a:p>
          <a:p>
            <a:r>
              <a:rPr lang="en-US" sz="1000" dirty="0" smtClean="0"/>
              <a:t>Style.css</a:t>
            </a:r>
          </a:p>
          <a:p>
            <a:r>
              <a:rPr lang="en-US" sz="1000" dirty="0" smtClean="0"/>
              <a:t>Script.js</a:t>
            </a:r>
          </a:p>
          <a:p>
            <a:r>
              <a:rPr lang="en-US" sz="1000" dirty="0" smtClean="0"/>
              <a:t>Image1.png</a:t>
            </a:r>
          </a:p>
        </p:txBody>
      </p:sp>
    </p:spTree>
    <p:extLst>
      <p:ext uri="{BB962C8B-B14F-4D97-AF65-F5344CB8AC3E}">
        <p14:creationId xmlns:p14="http://schemas.microsoft.com/office/powerpoint/2010/main" val="2851180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HTTP2</a:t>
            </a:r>
            <a:endParaRPr lang="en-US"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8</a:t>
            </a:fld>
            <a:endParaRPr lang="en-US"/>
          </a:p>
        </p:txBody>
      </p:sp>
      <p:pic>
        <p:nvPicPr>
          <p:cNvPr id="7" name="Picture 6"/>
          <p:cNvPicPr>
            <a:picLocks noChangeAspect="1"/>
          </p:cNvPicPr>
          <p:nvPr/>
        </p:nvPicPr>
        <p:blipFill>
          <a:blip r:embed="rId3"/>
          <a:stretch>
            <a:fillRect/>
          </a:stretch>
        </p:blipFill>
        <p:spPr>
          <a:xfrm>
            <a:off x="1267506" y="751893"/>
            <a:ext cx="6207352" cy="3440438"/>
          </a:xfrm>
          <a:prstGeom prst="rect">
            <a:avLst/>
          </a:prstGeom>
        </p:spPr>
      </p:pic>
      <p:sp>
        <p:nvSpPr>
          <p:cNvPr id="9" name="TextBox 8"/>
          <p:cNvSpPr txBox="1"/>
          <p:nvPr/>
        </p:nvSpPr>
        <p:spPr>
          <a:xfrm>
            <a:off x="210457" y="4318000"/>
            <a:ext cx="8077200" cy="369332"/>
          </a:xfrm>
          <a:prstGeom prst="rect">
            <a:avLst/>
          </a:prstGeom>
          <a:noFill/>
        </p:spPr>
        <p:txBody>
          <a:bodyPr wrap="square" rtlCol="0">
            <a:spAutoFit/>
          </a:bodyPr>
          <a:lstStyle/>
          <a:p>
            <a:r>
              <a:rPr lang="en-US" dirty="0"/>
              <a:t>Compare speed between </a:t>
            </a:r>
            <a:r>
              <a:rPr lang="en-US" dirty="0" smtClean="0"/>
              <a:t>HTTP1 </a:t>
            </a:r>
            <a:r>
              <a:rPr lang="en-US" dirty="0"/>
              <a:t>and HTTP2: </a:t>
            </a:r>
            <a:r>
              <a:rPr lang="en-US" dirty="0">
                <a:hlinkClick r:id="rId4"/>
              </a:rPr>
              <a:t>https://</a:t>
            </a:r>
            <a:r>
              <a:rPr lang="en-US" dirty="0" smtClean="0">
                <a:hlinkClick r:id="rId4"/>
              </a:rPr>
              <a:t>http2.golang.org/gophertiles</a:t>
            </a:r>
            <a:r>
              <a:rPr lang="en-US" dirty="0" smtClean="0"/>
              <a:t> </a:t>
            </a:r>
          </a:p>
        </p:txBody>
      </p:sp>
    </p:spTree>
    <p:extLst>
      <p:ext uri="{BB962C8B-B14F-4D97-AF65-F5344CB8AC3E}">
        <p14:creationId xmlns:p14="http://schemas.microsoft.com/office/powerpoint/2010/main" val="1446632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235" y="0"/>
            <a:ext cx="7188994" cy="644057"/>
          </a:xfrm>
        </p:spPr>
        <p:txBody>
          <a:bodyPr/>
          <a:lstStyle/>
          <a:p>
            <a:r>
              <a:rPr lang="en-US" dirty="0" smtClean="0"/>
              <a:t>HTTP3 </a:t>
            </a:r>
            <a:r>
              <a:rPr lang="en-US" dirty="0"/>
              <a:t>–</a:t>
            </a:r>
            <a:r>
              <a:rPr lang="en-US" dirty="0" smtClean="0"/>
              <a:t> Cải tiến việc truyền dữ liệu</a:t>
            </a:r>
            <a:endParaRPr lang="en-US" dirty="0"/>
          </a:p>
        </p:txBody>
      </p:sp>
      <p:sp>
        <p:nvSpPr>
          <p:cNvPr id="4" name="Date Placeholder 3"/>
          <p:cNvSpPr>
            <a:spLocks noGrp="1"/>
          </p:cNvSpPr>
          <p:nvPr>
            <p:ph type="dt" sz="half" idx="10"/>
          </p:nvPr>
        </p:nvSpPr>
        <p:spPr/>
        <p:txBody>
          <a:bodyPr/>
          <a:lstStyle/>
          <a:p>
            <a:fld id="{1F45074E-53EC-4432-BF9B-A29996D62E7F}" type="datetime1">
              <a:rPr lang="en-US" smtClean="0"/>
              <a:t>8/6/2021</a:t>
            </a:fld>
            <a:endParaRPr lang="en-US"/>
          </a:p>
        </p:txBody>
      </p:sp>
      <p:sp>
        <p:nvSpPr>
          <p:cNvPr id="5" name="Footer Placeholder 4"/>
          <p:cNvSpPr>
            <a:spLocks noGrp="1"/>
          </p:cNvSpPr>
          <p:nvPr>
            <p:ph type="ftr" sz="quarter" idx="11"/>
          </p:nvPr>
        </p:nvSpPr>
        <p:spPr/>
        <p:txBody>
          <a:bodyPr/>
          <a:lstStyle/>
          <a:p>
            <a:r>
              <a:rPr lang="en-US" smtClean="0"/>
              <a:t>09e-BM/DT/FSOFT - ©FPT SOFTWARE – Fresher Academy - Internal Use</a:t>
            </a:r>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9</a:t>
            </a:fld>
            <a:endParaRPr lang="en-US"/>
          </a:p>
        </p:txBody>
      </p:sp>
      <p:pic>
        <p:nvPicPr>
          <p:cNvPr id="8" name="Picture 7"/>
          <p:cNvPicPr>
            <a:picLocks noChangeAspect="1"/>
          </p:cNvPicPr>
          <p:nvPr/>
        </p:nvPicPr>
        <p:blipFill>
          <a:blip r:embed="rId3"/>
          <a:stretch>
            <a:fillRect/>
          </a:stretch>
        </p:blipFill>
        <p:spPr>
          <a:xfrm>
            <a:off x="807282" y="744849"/>
            <a:ext cx="7103003" cy="3791779"/>
          </a:xfrm>
          <a:prstGeom prst="rect">
            <a:avLst/>
          </a:prstGeom>
        </p:spPr>
      </p:pic>
    </p:spTree>
    <p:extLst>
      <p:ext uri="{BB962C8B-B14F-4D97-AF65-F5344CB8AC3E}">
        <p14:creationId xmlns:p14="http://schemas.microsoft.com/office/powerpoint/2010/main" val="2342731725"/>
      </p:ext>
    </p:extLst>
  </p:cSld>
  <p:clrMapOvr>
    <a:masterClrMapping/>
  </p:clrMapOvr>
</p:sld>
</file>

<file path=ppt/theme/theme1.xml><?xml version="1.0" encoding="utf-8"?>
<a:theme xmlns:a="http://schemas.openxmlformats.org/drawingml/2006/main" name="Template_Internal_Cour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Template_Internal_Course</Template>
  <TotalTime>961</TotalTime>
  <Words>2151</Words>
  <Application>Microsoft Office PowerPoint</Application>
  <PresentationFormat>On-screen Show (16:9)</PresentationFormat>
  <Paragraphs>315</Paragraphs>
  <Slides>42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Arial Unicode MS</vt:lpstr>
      <vt:lpstr>Calibri</vt:lpstr>
      <vt:lpstr>Helvetica</vt:lpstr>
      <vt:lpstr>Lato Regular</vt:lpstr>
      <vt:lpstr>Wingdings</vt:lpstr>
      <vt:lpstr>Template_Internal_Course</vt:lpstr>
      <vt:lpstr>PowerPoint Presentation</vt:lpstr>
      <vt:lpstr>Content</vt:lpstr>
      <vt:lpstr>Communication</vt:lpstr>
      <vt:lpstr>What is HTTP and HTTPS</vt:lpstr>
      <vt:lpstr>HTTP 1.0</vt:lpstr>
      <vt:lpstr>HTTP 1.1</vt:lpstr>
      <vt:lpstr>HTTP2</vt:lpstr>
      <vt:lpstr>HTTP2</vt:lpstr>
      <vt:lpstr>HTTP3 – Cải tiến việc truyền dữ liệu</vt:lpstr>
      <vt:lpstr>HTTP3 – Tăng tốc quá trình bắt tay</vt:lpstr>
      <vt:lpstr>HTTP Request</vt:lpstr>
      <vt:lpstr>HTTP Response</vt:lpstr>
      <vt:lpstr>HttpUrlConnection</vt:lpstr>
      <vt:lpstr>HttpURLConnection Example</vt:lpstr>
      <vt:lpstr>Require Permission</vt:lpstr>
      <vt:lpstr>Check the network availability</vt:lpstr>
      <vt:lpstr>What is XML?</vt:lpstr>
      <vt:lpstr>Android XML Parser</vt:lpstr>
      <vt:lpstr>XML Pull Parser Flow</vt:lpstr>
      <vt:lpstr>XML Pull Parser Example</vt:lpstr>
      <vt:lpstr>What is JSON</vt:lpstr>
      <vt:lpstr>Json Parser</vt:lpstr>
      <vt:lpstr>PowerPoint Presentation</vt:lpstr>
      <vt:lpstr>JSON Parser Example</vt:lpstr>
      <vt:lpstr>GSON</vt:lpstr>
      <vt:lpstr>Retrofit</vt:lpstr>
      <vt:lpstr>Retrofit work flow</vt:lpstr>
      <vt:lpstr>Retrofit work flow</vt:lpstr>
      <vt:lpstr>Retrofit converter</vt:lpstr>
      <vt:lpstr>Retrofit Call</vt:lpstr>
      <vt:lpstr>Retrofit with coroutines</vt:lpstr>
      <vt:lpstr>Retrofit with RxJava</vt:lpstr>
      <vt:lpstr>Retrofit with RxJava</vt:lpstr>
      <vt:lpstr>Retrofit API Declaration</vt:lpstr>
      <vt:lpstr>URL Manipulation</vt:lpstr>
      <vt:lpstr>POST annotation</vt:lpstr>
      <vt:lpstr>Update and Delete action</vt:lpstr>
      <vt:lpstr>Add Header to request</vt:lpstr>
      <vt:lpstr>Add Header to request</vt:lpstr>
      <vt:lpstr>Logging with Retrofit</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 Tuan Linh (FHO.FWA)</dc:creator>
  <cp:lastModifiedBy>Windows User</cp:lastModifiedBy>
  <cp:revision>286</cp:revision>
  <dcterms:created xsi:type="dcterms:W3CDTF">2015-08-31T01:44:46Z</dcterms:created>
  <dcterms:modified xsi:type="dcterms:W3CDTF">2021-08-06T13:12:18Z</dcterms:modified>
</cp:coreProperties>
</file>